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notesMasterIdLst>
    <p:notesMasterId r:id="rId19"/>
  </p:notesMasterIdLst>
  <p:handoutMasterIdLst>
    <p:handoutMasterId r:id="rId20"/>
  </p:handoutMasterIdLst>
  <p:sldIdLst>
    <p:sldId id="494" r:id="rId2"/>
    <p:sldId id="841" r:id="rId3"/>
    <p:sldId id="920" r:id="rId4"/>
    <p:sldId id="921" r:id="rId5"/>
    <p:sldId id="922" r:id="rId6"/>
    <p:sldId id="925" r:id="rId7"/>
    <p:sldId id="926" r:id="rId8"/>
    <p:sldId id="927" r:id="rId9"/>
    <p:sldId id="928" r:id="rId10"/>
    <p:sldId id="929" r:id="rId11"/>
    <p:sldId id="930" r:id="rId12"/>
    <p:sldId id="931" r:id="rId13"/>
    <p:sldId id="932" r:id="rId14"/>
    <p:sldId id="933" r:id="rId15"/>
    <p:sldId id="934" r:id="rId16"/>
    <p:sldId id="935" r:id="rId17"/>
    <p:sldId id="434" r:id="rId1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kcja domyślna" id="{CF75F392-3E41-4E05-AAC1-6E1CC9F92A00}">
          <p14:sldIdLst>
            <p14:sldId id="494"/>
          </p14:sldIdLst>
        </p14:section>
        <p14:section name="Sekcja bez tytułu" id="{4B55F143-69DB-4FFB-A6DC-6FE4478497CC}">
          <p14:sldIdLst>
            <p14:sldId id="841"/>
            <p14:sldId id="920"/>
            <p14:sldId id="921"/>
            <p14:sldId id="922"/>
            <p14:sldId id="925"/>
            <p14:sldId id="926"/>
            <p14:sldId id="927"/>
            <p14:sldId id="928"/>
            <p14:sldId id="929"/>
            <p14:sldId id="930"/>
            <p14:sldId id="931"/>
            <p14:sldId id="932"/>
            <p14:sldId id="933"/>
            <p14:sldId id="934"/>
            <p14:sldId id="935"/>
          </p14:sldIdLst>
        </p14:section>
        <p14:section name="Sekcja bez tytułu" id="{B04B9883-3728-4905-8FC8-946089C6BFB9}">
          <p14:sldIdLst>
            <p14:sldId id="43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799" userDrawn="1">
          <p15:clr>
            <a:srgbClr val="A4A3A4"/>
          </p15:clr>
        </p15:guide>
        <p15:guide id="2" pos="7355" userDrawn="1">
          <p15:clr>
            <a:srgbClr val="A4A3A4"/>
          </p15:clr>
        </p15:guide>
        <p15:guide id="3" pos="302" userDrawn="1">
          <p15:clr>
            <a:srgbClr val="A4A3A4"/>
          </p15:clr>
        </p15:guide>
        <p15:guide id="4" orient="horz" pos="36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ręba Małgorzata" initials="PM" lastIdx="2" clrIdx="0">
    <p:extLst>
      <p:ext uri="{19B8F6BF-5375-455C-9EA6-DF929625EA0E}">
        <p15:presenceInfo xmlns:p15="http://schemas.microsoft.com/office/powerpoint/2012/main" userId="S::mporeba@pfron.org.pl::09c8c9da-c17b-431b-82bd-5db00b885ae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53565A"/>
    <a:srgbClr val="CB333B"/>
    <a:srgbClr val="48A23F"/>
    <a:srgbClr val="D353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92" autoAdjust="0"/>
    <p:restoredTop sz="94660"/>
  </p:normalViewPr>
  <p:slideViewPr>
    <p:cSldViewPr snapToGrid="0" showGuides="1">
      <p:cViewPr varScale="1">
        <p:scale>
          <a:sx n="48" d="100"/>
          <a:sy n="48" d="100"/>
        </p:scale>
        <p:origin x="787" y="29"/>
      </p:cViewPr>
      <p:guideLst>
        <p:guide orient="horz" pos="799"/>
        <p:guide pos="7355"/>
        <p:guide pos="302"/>
        <p:guide orient="horz" pos="36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ACF2A-B9F3-4A06-820B-695E94C4B7CF}" type="datetimeFigureOut">
              <a:rPr lang="pl-PL" smtClean="0"/>
              <a:t>2024-10-11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C9886C-4570-41C8-BEAF-CC99AEE8B3F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08614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824AA-4C04-4732-8448-CA06CFB184B4}" type="datetimeFigureOut">
              <a:rPr lang="pl-PL" smtClean="0"/>
              <a:t>2024-10-11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FC7F78-D0D3-421C-B9F4-7F92073AE1E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4460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ymbol zastępczy tytułu 1"/>
          <p:cNvSpPr txBox="1">
            <a:spLocks noGrp="1"/>
          </p:cNvSpPr>
          <p:nvPr>
            <p:ph type="title" hasCustomPrompt="1"/>
          </p:nvPr>
        </p:nvSpPr>
        <p:spPr>
          <a:xfrm>
            <a:off x="478586" y="2717637"/>
            <a:ext cx="11183146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>
            <a:lvl1pPr>
              <a:defRPr>
                <a:solidFill>
                  <a:srgbClr val="53565A"/>
                </a:solidFill>
              </a:defRPr>
            </a:lvl1pPr>
          </a:lstStyle>
          <a:p>
            <a:pPr lvl="0"/>
            <a:r>
              <a:rPr lang="pl-PL" dirty="0"/>
              <a:t>Kliknij, aby dodać tytuł</a:t>
            </a:r>
          </a:p>
        </p:txBody>
      </p:sp>
      <p:grpSp>
        <p:nvGrpSpPr>
          <p:cNvPr id="64" name="Group 17"/>
          <p:cNvGrpSpPr>
            <a:grpSpLocks noChangeAspect="1"/>
          </p:cNvGrpSpPr>
          <p:nvPr userDrawn="1"/>
        </p:nvGrpSpPr>
        <p:grpSpPr bwMode="auto">
          <a:xfrm>
            <a:off x="479653" y="455386"/>
            <a:ext cx="1803846" cy="691243"/>
            <a:chOff x="2149" y="1512"/>
            <a:chExt cx="3382" cy="1296"/>
          </a:xfrm>
        </p:grpSpPr>
        <p:sp>
          <p:nvSpPr>
            <p:cNvPr id="65" name="AutoShape 16"/>
            <p:cNvSpPr>
              <a:spLocks noChangeAspect="1" noChangeArrowheads="1" noTextEdit="1"/>
            </p:cNvSpPr>
            <p:nvPr/>
          </p:nvSpPr>
          <p:spPr bwMode="auto">
            <a:xfrm>
              <a:off x="2149" y="1512"/>
              <a:ext cx="3382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6" name="Freeform 18"/>
            <p:cNvSpPr>
              <a:spLocks noEditPoints="1"/>
            </p:cNvSpPr>
            <p:nvPr/>
          </p:nvSpPr>
          <p:spPr bwMode="auto">
            <a:xfrm>
              <a:off x="2958" y="1820"/>
              <a:ext cx="139" cy="211"/>
            </a:xfrm>
            <a:custGeom>
              <a:avLst/>
              <a:gdLst>
                <a:gd name="T0" fmla="*/ 38 w 72"/>
                <a:gd name="T1" fmla="*/ 54 h 109"/>
                <a:gd name="T2" fmla="*/ 56 w 72"/>
                <a:gd name="T3" fmla="*/ 34 h 109"/>
                <a:gd name="T4" fmla="*/ 38 w 72"/>
                <a:gd name="T5" fmla="*/ 13 h 109"/>
                <a:gd name="T6" fmla="*/ 16 w 72"/>
                <a:gd name="T7" fmla="*/ 13 h 109"/>
                <a:gd name="T8" fmla="*/ 16 w 72"/>
                <a:gd name="T9" fmla="*/ 54 h 109"/>
                <a:gd name="T10" fmla="*/ 38 w 72"/>
                <a:gd name="T11" fmla="*/ 54 h 109"/>
                <a:gd name="T12" fmla="*/ 16 w 72"/>
                <a:gd name="T13" fmla="*/ 108 h 109"/>
                <a:gd name="T14" fmla="*/ 8 w 72"/>
                <a:gd name="T15" fmla="*/ 109 h 109"/>
                <a:gd name="T16" fmla="*/ 0 w 72"/>
                <a:gd name="T17" fmla="*/ 108 h 109"/>
                <a:gd name="T18" fmla="*/ 0 w 72"/>
                <a:gd name="T19" fmla="*/ 0 h 109"/>
                <a:gd name="T20" fmla="*/ 40 w 72"/>
                <a:gd name="T21" fmla="*/ 0 h 109"/>
                <a:gd name="T22" fmla="*/ 72 w 72"/>
                <a:gd name="T23" fmla="*/ 34 h 109"/>
                <a:gd name="T24" fmla="*/ 40 w 72"/>
                <a:gd name="T25" fmla="*/ 67 h 109"/>
                <a:gd name="T26" fmla="*/ 16 w 72"/>
                <a:gd name="T27" fmla="*/ 67 h 109"/>
                <a:gd name="T28" fmla="*/ 16 w 72"/>
                <a:gd name="T29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" h="109">
                  <a:moveTo>
                    <a:pt x="38" y="54"/>
                  </a:moveTo>
                  <a:cubicBezTo>
                    <a:pt x="50" y="54"/>
                    <a:pt x="56" y="46"/>
                    <a:pt x="56" y="34"/>
                  </a:cubicBezTo>
                  <a:cubicBezTo>
                    <a:pt x="56" y="21"/>
                    <a:pt x="50" y="13"/>
                    <a:pt x="38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54"/>
                    <a:pt x="16" y="54"/>
                    <a:pt x="16" y="54"/>
                  </a:cubicBezTo>
                  <a:lnTo>
                    <a:pt x="38" y="54"/>
                  </a:lnTo>
                  <a:close/>
                  <a:moveTo>
                    <a:pt x="16" y="108"/>
                  </a:moveTo>
                  <a:cubicBezTo>
                    <a:pt x="16" y="108"/>
                    <a:pt x="13" y="109"/>
                    <a:pt x="8" y="109"/>
                  </a:cubicBezTo>
                  <a:cubicBezTo>
                    <a:pt x="3" y="109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0" y="0"/>
                    <a:pt x="72" y="14"/>
                    <a:pt x="72" y="34"/>
                  </a:cubicBezTo>
                  <a:cubicBezTo>
                    <a:pt x="72" y="53"/>
                    <a:pt x="60" y="67"/>
                    <a:pt x="40" y="67"/>
                  </a:cubicBezTo>
                  <a:cubicBezTo>
                    <a:pt x="16" y="67"/>
                    <a:pt x="16" y="67"/>
                    <a:pt x="16" y="67"/>
                  </a:cubicBezTo>
                  <a:lnTo>
                    <a:pt x="16" y="10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7" name="Freeform 19"/>
            <p:cNvSpPr>
              <a:spLocks noEditPoints="1"/>
            </p:cNvSpPr>
            <p:nvPr/>
          </p:nvSpPr>
          <p:spPr bwMode="auto">
            <a:xfrm>
              <a:off x="3116" y="1874"/>
              <a:ext cx="120" cy="161"/>
            </a:xfrm>
            <a:custGeom>
              <a:avLst/>
              <a:gdLst>
                <a:gd name="T0" fmla="*/ 31 w 62"/>
                <a:gd name="T1" fmla="*/ 44 h 83"/>
                <a:gd name="T2" fmla="*/ 16 w 62"/>
                <a:gd name="T3" fmla="*/ 57 h 83"/>
                <a:gd name="T4" fmla="*/ 29 w 62"/>
                <a:gd name="T5" fmla="*/ 71 h 83"/>
                <a:gd name="T6" fmla="*/ 46 w 62"/>
                <a:gd name="T7" fmla="*/ 50 h 83"/>
                <a:gd name="T8" fmla="*/ 46 w 62"/>
                <a:gd name="T9" fmla="*/ 45 h 83"/>
                <a:gd name="T10" fmla="*/ 31 w 62"/>
                <a:gd name="T11" fmla="*/ 44 h 83"/>
                <a:gd name="T12" fmla="*/ 33 w 62"/>
                <a:gd name="T13" fmla="*/ 0 h 83"/>
                <a:gd name="T14" fmla="*/ 62 w 62"/>
                <a:gd name="T15" fmla="*/ 29 h 83"/>
                <a:gd name="T16" fmla="*/ 62 w 62"/>
                <a:gd name="T17" fmla="*/ 80 h 83"/>
                <a:gd name="T18" fmla="*/ 56 w 62"/>
                <a:gd name="T19" fmla="*/ 81 h 83"/>
                <a:gd name="T20" fmla="*/ 50 w 62"/>
                <a:gd name="T21" fmla="*/ 80 h 83"/>
                <a:gd name="T22" fmla="*/ 47 w 62"/>
                <a:gd name="T23" fmla="*/ 70 h 83"/>
                <a:gd name="T24" fmla="*/ 24 w 62"/>
                <a:gd name="T25" fmla="*/ 83 h 83"/>
                <a:gd name="T26" fmla="*/ 0 w 62"/>
                <a:gd name="T27" fmla="*/ 57 h 83"/>
                <a:gd name="T28" fmla="*/ 29 w 62"/>
                <a:gd name="T29" fmla="*/ 34 h 83"/>
                <a:gd name="T30" fmla="*/ 46 w 62"/>
                <a:gd name="T31" fmla="*/ 35 h 83"/>
                <a:gd name="T32" fmla="*/ 46 w 62"/>
                <a:gd name="T33" fmla="*/ 29 h 83"/>
                <a:gd name="T34" fmla="*/ 31 w 62"/>
                <a:gd name="T35" fmla="*/ 13 h 83"/>
                <a:gd name="T36" fmla="*/ 11 w 62"/>
                <a:gd name="T37" fmla="*/ 17 h 83"/>
                <a:gd name="T38" fmla="*/ 7 w 62"/>
                <a:gd name="T39" fmla="*/ 12 h 83"/>
                <a:gd name="T40" fmla="*/ 6 w 62"/>
                <a:gd name="T41" fmla="*/ 6 h 83"/>
                <a:gd name="T42" fmla="*/ 33 w 62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2" h="83">
                  <a:moveTo>
                    <a:pt x="31" y="44"/>
                  </a:moveTo>
                  <a:cubicBezTo>
                    <a:pt x="21" y="44"/>
                    <a:pt x="16" y="48"/>
                    <a:pt x="16" y="57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3" y="0"/>
                  </a:moveTo>
                  <a:cubicBezTo>
                    <a:pt x="55" y="0"/>
                    <a:pt x="62" y="10"/>
                    <a:pt x="62" y="29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2" y="80"/>
                    <a:pt x="60" y="81"/>
                    <a:pt x="56" y="81"/>
                  </a:cubicBezTo>
                  <a:cubicBezTo>
                    <a:pt x="52" y="81"/>
                    <a:pt x="50" y="80"/>
                    <a:pt x="50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4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3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3" y="13"/>
                    <a:pt x="31" y="13"/>
                  </a:cubicBezTo>
                  <a:cubicBezTo>
                    <a:pt x="20" y="13"/>
                    <a:pt x="11" y="17"/>
                    <a:pt x="11" y="17"/>
                  </a:cubicBezTo>
                  <a:cubicBezTo>
                    <a:pt x="11" y="16"/>
                    <a:pt x="9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8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8" name="Freeform 20"/>
            <p:cNvSpPr>
              <a:spLocks noEditPoints="1"/>
            </p:cNvSpPr>
            <p:nvPr/>
          </p:nvSpPr>
          <p:spPr bwMode="auto">
            <a:xfrm>
              <a:off x="3276" y="1803"/>
              <a:ext cx="118" cy="228"/>
            </a:xfrm>
            <a:custGeom>
              <a:avLst/>
              <a:gdLst>
                <a:gd name="T0" fmla="*/ 26 w 61"/>
                <a:gd name="T1" fmla="*/ 27 h 118"/>
                <a:gd name="T2" fmla="*/ 17 w 61"/>
                <a:gd name="T3" fmla="*/ 22 h 118"/>
                <a:gd name="T4" fmla="*/ 32 w 61"/>
                <a:gd name="T5" fmla="*/ 1 h 118"/>
                <a:gd name="T6" fmla="*/ 45 w 61"/>
                <a:gd name="T7" fmla="*/ 7 h 118"/>
                <a:gd name="T8" fmla="*/ 26 w 61"/>
                <a:gd name="T9" fmla="*/ 27 h 118"/>
                <a:gd name="T10" fmla="*/ 61 w 61"/>
                <a:gd name="T11" fmla="*/ 117 h 118"/>
                <a:gd name="T12" fmla="*/ 54 w 61"/>
                <a:gd name="T13" fmla="*/ 118 h 118"/>
                <a:gd name="T14" fmla="*/ 46 w 61"/>
                <a:gd name="T15" fmla="*/ 117 h 118"/>
                <a:gd name="T16" fmla="*/ 46 w 61"/>
                <a:gd name="T17" fmla="*/ 63 h 118"/>
                <a:gd name="T18" fmla="*/ 32 w 61"/>
                <a:gd name="T19" fmla="*/ 49 h 118"/>
                <a:gd name="T20" fmla="*/ 15 w 61"/>
                <a:gd name="T21" fmla="*/ 59 h 118"/>
                <a:gd name="T22" fmla="*/ 15 w 61"/>
                <a:gd name="T23" fmla="*/ 117 h 118"/>
                <a:gd name="T24" fmla="*/ 8 w 61"/>
                <a:gd name="T25" fmla="*/ 118 h 118"/>
                <a:gd name="T26" fmla="*/ 0 w 61"/>
                <a:gd name="T27" fmla="*/ 117 h 118"/>
                <a:gd name="T28" fmla="*/ 0 w 61"/>
                <a:gd name="T29" fmla="*/ 40 h 118"/>
                <a:gd name="T30" fmla="*/ 8 w 61"/>
                <a:gd name="T31" fmla="*/ 39 h 118"/>
                <a:gd name="T32" fmla="*/ 15 w 61"/>
                <a:gd name="T33" fmla="*/ 40 h 118"/>
                <a:gd name="T34" fmla="*/ 15 w 61"/>
                <a:gd name="T35" fmla="*/ 47 h 118"/>
                <a:gd name="T36" fmla="*/ 38 w 61"/>
                <a:gd name="T37" fmla="*/ 37 h 118"/>
                <a:gd name="T38" fmla="*/ 61 w 61"/>
                <a:gd name="T39" fmla="*/ 60 h 118"/>
                <a:gd name="T40" fmla="*/ 61 w 61"/>
                <a:gd name="T41" fmla="*/ 11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1" h="118">
                  <a:moveTo>
                    <a:pt x="26" y="27"/>
                  </a:moveTo>
                  <a:cubicBezTo>
                    <a:pt x="22" y="26"/>
                    <a:pt x="19" y="25"/>
                    <a:pt x="17" y="22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6" y="0"/>
                    <a:pt x="42" y="3"/>
                    <a:pt x="45" y="7"/>
                  </a:cubicBezTo>
                  <a:lnTo>
                    <a:pt x="26" y="27"/>
                  </a:lnTo>
                  <a:close/>
                  <a:moveTo>
                    <a:pt x="61" y="117"/>
                  </a:moveTo>
                  <a:cubicBezTo>
                    <a:pt x="61" y="117"/>
                    <a:pt x="59" y="118"/>
                    <a:pt x="54" y="118"/>
                  </a:cubicBezTo>
                  <a:cubicBezTo>
                    <a:pt x="49" y="118"/>
                    <a:pt x="46" y="117"/>
                    <a:pt x="46" y="117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54"/>
                    <a:pt x="42" y="49"/>
                    <a:pt x="32" y="49"/>
                  </a:cubicBezTo>
                  <a:cubicBezTo>
                    <a:pt x="25" y="49"/>
                    <a:pt x="19" y="53"/>
                    <a:pt x="15" y="59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2" y="118"/>
                    <a:pt x="8" y="118"/>
                  </a:cubicBezTo>
                  <a:cubicBezTo>
                    <a:pt x="2" y="118"/>
                    <a:pt x="0" y="117"/>
                    <a:pt x="0" y="11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2" y="39"/>
                    <a:pt x="8" y="39"/>
                  </a:cubicBezTo>
                  <a:cubicBezTo>
                    <a:pt x="12" y="39"/>
                    <a:pt x="15" y="40"/>
                    <a:pt x="15" y="40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20" y="41"/>
                    <a:pt x="28" y="37"/>
                    <a:pt x="38" y="37"/>
                  </a:cubicBezTo>
                  <a:cubicBezTo>
                    <a:pt x="53" y="37"/>
                    <a:pt x="61" y="46"/>
                    <a:pt x="61" y="60"/>
                  </a:cubicBezTo>
                  <a:lnTo>
                    <a:pt x="61" y="11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9" name="Freeform 21"/>
            <p:cNvSpPr>
              <a:spLocks/>
            </p:cNvSpPr>
            <p:nvPr/>
          </p:nvSpPr>
          <p:spPr bwMode="auto">
            <a:xfrm>
              <a:off x="3429" y="1874"/>
              <a:ext cx="104" cy="161"/>
            </a:xfrm>
            <a:custGeom>
              <a:avLst/>
              <a:gdLst>
                <a:gd name="T0" fmla="*/ 29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0 w 54"/>
                <a:gd name="T7" fmla="*/ 13 h 83"/>
                <a:gd name="T8" fmla="*/ 15 w 54"/>
                <a:gd name="T9" fmla="*/ 23 h 83"/>
                <a:gd name="T10" fmla="*/ 34 w 54"/>
                <a:gd name="T11" fmla="*/ 36 h 83"/>
                <a:gd name="T12" fmla="*/ 54 w 54"/>
                <a:gd name="T13" fmla="*/ 58 h 83"/>
                <a:gd name="T14" fmla="*/ 25 w 54"/>
                <a:gd name="T15" fmla="*/ 83 h 83"/>
                <a:gd name="T16" fmla="*/ 0 w 54"/>
                <a:gd name="T17" fmla="*/ 77 h 83"/>
                <a:gd name="T18" fmla="*/ 4 w 54"/>
                <a:gd name="T19" fmla="*/ 66 h 83"/>
                <a:gd name="T20" fmla="*/ 25 w 54"/>
                <a:gd name="T21" fmla="*/ 70 h 83"/>
                <a:gd name="T22" fmla="*/ 39 w 54"/>
                <a:gd name="T23" fmla="*/ 59 h 83"/>
                <a:gd name="T24" fmla="*/ 22 w 54"/>
                <a:gd name="T25" fmla="*/ 46 h 83"/>
                <a:gd name="T26" fmla="*/ 0 w 54"/>
                <a:gd name="T27" fmla="*/ 24 h 83"/>
                <a:gd name="T28" fmla="*/ 29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9" y="0"/>
                  </a:moveTo>
                  <a:cubicBezTo>
                    <a:pt x="44" y="0"/>
                    <a:pt x="50" y="4"/>
                    <a:pt x="50" y="4"/>
                  </a:cubicBezTo>
                  <a:cubicBezTo>
                    <a:pt x="50" y="8"/>
                    <a:pt x="49" y="13"/>
                    <a:pt x="46" y="15"/>
                  </a:cubicBezTo>
                  <a:cubicBezTo>
                    <a:pt x="46" y="15"/>
                    <a:pt x="39" y="13"/>
                    <a:pt x="30" y="13"/>
                  </a:cubicBezTo>
                  <a:cubicBezTo>
                    <a:pt x="20" y="13"/>
                    <a:pt x="15" y="16"/>
                    <a:pt x="15" y="23"/>
                  </a:cubicBezTo>
                  <a:cubicBezTo>
                    <a:pt x="15" y="31"/>
                    <a:pt x="24" y="33"/>
                    <a:pt x="34" y="36"/>
                  </a:cubicBezTo>
                  <a:cubicBezTo>
                    <a:pt x="44" y="39"/>
                    <a:pt x="54" y="44"/>
                    <a:pt x="54" y="58"/>
                  </a:cubicBezTo>
                  <a:cubicBezTo>
                    <a:pt x="54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5" y="70"/>
                  </a:cubicBezTo>
                  <a:cubicBezTo>
                    <a:pt x="34" y="70"/>
                    <a:pt x="39" y="66"/>
                    <a:pt x="39" y="59"/>
                  </a:cubicBezTo>
                  <a:cubicBezTo>
                    <a:pt x="39" y="51"/>
                    <a:pt x="31" y="49"/>
                    <a:pt x="22" y="46"/>
                  </a:cubicBezTo>
                  <a:cubicBezTo>
                    <a:pt x="12" y="43"/>
                    <a:pt x="0" y="39"/>
                    <a:pt x="0" y="24"/>
                  </a:cubicBezTo>
                  <a:cubicBezTo>
                    <a:pt x="0" y="10"/>
                    <a:pt x="10" y="0"/>
                    <a:pt x="29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0" name="Freeform 22"/>
            <p:cNvSpPr>
              <a:spLocks/>
            </p:cNvSpPr>
            <p:nvPr/>
          </p:nvSpPr>
          <p:spPr bwMode="auto">
            <a:xfrm>
              <a:off x="3552" y="1843"/>
              <a:ext cx="97" cy="192"/>
            </a:xfrm>
            <a:custGeom>
              <a:avLst/>
              <a:gdLst>
                <a:gd name="T0" fmla="*/ 27 w 50"/>
                <a:gd name="T1" fmla="*/ 69 h 99"/>
                <a:gd name="T2" fmla="*/ 42 w 50"/>
                <a:gd name="T3" fmla="*/ 86 h 99"/>
                <a:gd name="T4" fmla="*/ 49 w 50"/>
                <a:gd name="T5" fmla="*/ 86 h 99"/>
                <a:gd name="T6" fmla="*/ 50 w 50"/>
                <a:gd name="T7" fmla="*/ 92 h 99"/>
                <a:gd name="T8" fmla="*/ 49 w 50"/>
                <a:gd name="T9" fmla="*/ 97 h 99"/>
                <a:gd name="T10" fmla="*/ 38 w 50"/>
                <a:gd name="T11" fmla="*/ 99 h 99"/>
                <a:gd name="T12" fmla="*/ 12 w 50"/>
                <a:gd name="T13" fmla="*/ 69 h 99"/>
                <a:gd name="T14" fmla="*/ 12 w 50"/>
                <a:gd name="T15" fmla="*/ 29 h 99"/>
                <a:gd name="T16" fmla="*/ 1 w 50"/>
                <a:gd name="T17" fmla="*/ 29 h 99"/>
                <a:gd name="T18" fmla="*/ 0 w 50"/>
                <a:gd name="T19" fmla="*/ 23 h 99"/>
                <a:gd name="T20" fmla="*/ 1 w 50"/>
                <a:gd name="T21" fmla="*/ 18 h 99"/>
                <a:gd name="T22" fmla="*/ 12 w 50"/>
                <a:gd name="T23" fmla="*/ 18 h 99"/>
                <a:gd name="T24" fmla="*/ 12 w 50"/>
                <a:gd name="T25" fmla="*/ 4 h 99"/>
                <a:gd name="T26" fmla="*/ 27 w 50"/>
                <a:gd name="T27" fmla="*/ 1 h 99"/>
                <a:gd name="T28" fmla="*/ 27 w 50"/>
                <a:gd name="T29" fmla="*/ 18 h 99"/>
                <a:gd name="T30" fmla="*/ 47 w 50"/>
                <a:gd name="T31" fmla="*/ 18 h 99"/>
                <a:gd name="T32" fmla="*/ 48 w 50"/>
                <a:gd name="T33" fmla="*/ 23 h 99"/>
                <a:gd name="T34" fmla="*/ 47 w 50"/>
                <a:gd name="T35" fmla="*/ 29 h 99"/>
                <a:gd name="T36" fmla="*/ 27 w 50"/>
                <a:gd name="T37" fmla="*/ 29 h 99"/>
                <a:gd name="T38" fmla="*/ 27 w 50"/>
                <a:gd name="T39" fmla="*/ 6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99">
                  <a:moveTo>
                    <a:pt x="27" y="69"/>
                  </a:moveTo>
                  <a:cubicBezTo>
                    <a:pt x="27" y="82"/>
                    <a:pt x="32" y="86"/>
                    <a:pt x="42" y="86"/>
                  </a:cubicBezTo>
                  <a:cubicBezTo>
                    <a:pt x="45" y="86"/>
                    <a:pt x="49" y="86"/>
                    <a:pt x="49" y="86"/>
                  </a:cubicBezTo>
                  <a:cubicBezTo>
                    <a:pt x="49" y="86"/>
                    <a:pt x="50" y="88"/>
                    <a:pt x="50" y="92"/>
                  </a:cubicBezTo>
                  <a:cubicBezTo>
                    <a:pt x="50" y="95"/>
                    <a:pt x="49" y="97"/>
                    <a:pt x="49" y="97"/>
                  </a:cubicBezTo>
                  <a:cubicBezTo>
                    <a:pt x="46" y="98"/>
                    <a:pt x="42" y="99"/>
                    <a:pt x="38" y="99"/>
                  </a:cubicBezTo>
                  <a:cubicBezTo>
                    <a:pt x="20" y="99"/>
                    <a:pt x="12" y="88"/>
                    <a:pt x="12" y="6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0" y="27"/>
                    <a:pt x="0" y="23"/>
                  </a:cubicBezTo>
                  <a:cubicBezTo>
                    <a:pt x="0" y="20"/>
                    <a:pt x="1" y="18"/>
                    <a:pt x="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2"/>
                    <a:pt x="22" y="0"/>
                    <a:pt x="27" y="1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8" y="20"/>
                    <a:pt x="48" y="23"/>
                  </a:cubicBezTo>
                  <a:cubicBezTo>
                    <a:pt x="48" y="27"/>
                    <a:pt x="47" y="29"/>
                    <a:pt x="47" y="29"/>
                  </a:cubicBezTo>
                  <a:cubicBezTo>
                    <a:pt x="27" y="29"/>
                    <a:pt x="27" y="29"/>
                    <a:pt x="27" y="29"/>
                  </a:cubicBezTo>
                  <a:lnTo>
                    <a:pt x="27" y="69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1" name="Freeform 23"/>
            <p:cNvSpPr>
              <a:spLocks/>
            </p:cNvSpPr>
            <p:nvPr/>
          </p:nvSpPr>
          <p:spPr bwMode="auto">
            <a:xfrm>
              <a:off x="3662" y="1878"/>
              <a:ext cx="219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5 h 79"/>
                <a:gd name="T4" fmla="*/ 56 w 113"/>
                <a:gd name="T5" fmla="*/ 15 h 79"/>
                <a:gd name="T6" fmla="*/ 52 w 113"/>
                <a:gd name="T7" fmla="*/ 37 h 79"/>
                <a:gd name="T8" fmla="*/ 40 w 113"/>
                <a:gd name="T9" fmla="*/ 78 h 79"/>
                <a:gd name="T10" fmla="*/ 32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8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2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2 w 113"/>
                <a:gd name="T39" fmla="*/ 64 h 79"/>
                <a:gd name="T40" fmla="*/ 86 w 113"/>
                <a:gd name="T41" fmla="*/ 49 h 79"/>
                <a:gd name="T42" fmla="*/ 100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3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2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5"/>
                    <a:pt x="31" y="61"/>
                    <a:pt x="32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3" y="60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5"/>
                    <a:pt x="81" y="61"/>
                    <a:pt x="81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2" y="61"/>
                    <a:pt x="83" y="56"/>
                    <a:pt x="86" y="49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5" y="79"/>
                    <a:pt x="81" y="79"/>
                  </a:cubicBezTo>
                  <a:cubicBezTo>
                    <a:pt x="78" y="79"/>
                    <a:pt x="76" y="79"/>
                    <a:pt x="73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2" name="Freeform 24"/>
            <p:cNvSpPr>
              <a:spLocks noEditPoints="1"/>
            </p:cNvSpPr>
            <p:nvPr/>
          </p:nvSpPr>
          <p:spPr bwMode="auto">
            <a:xfrm>
              <a:off x="3900" y="1874"/>
              <a:ext cx="129" cy="161"/>
            </a:xfrm>
            <a:custGeom>
              <a:avLst/>
              <a:gdLst>
                <a:gd name="T0" fmla="*/ 33 w 67"/>
                <a:gd name="T1" fmla="*/ 12 h 83"/>
                <a:gd name="T2" fmla="*/ 15 w 67"/>
                <a:gd name="T3" fmla="*/ 41 h 83"/>
                <a:gd name="T4" fmla="*/ 33 w 67"/>
                <a:gd name="T5" fmla="*/ 71 h 83"/>
                <a:gd name="T6" fmla="*/ 51 w 67"/>
                <a:gd name="T7" fmla="*/ 41 h 83"/>
                <a:gd name="T8" fmla="*/ 33 w 67"/>
                <a:gd name="T9" fmla="*/ 12 h 83"/>
                <a:gd name="T10" fmla="*/ 33 w 67"/>
                <a:gd name="T11" fmla="*/ 0 h 83"/>
                <a:gd name="T12" fmla="*/ 67 w 67"/>
                <a:gd name="T13" fmla="*/ 41 h 83"/>
                <a:gd name="T14" fmla="*/ 33 w 67"/>
                <a:gd name="T15" fmla="*/ 83 h 83"/>
                <a:gd name="T16" fmla="*/ 0 w 67"/>
                <a:gd name="T17" fmla="*/ 41 h 83"/>
                <a:gd name="T18" fmla="*/ 33 w 6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83">
                  <a:moveTo>
                    <a:pt x="33" y="12"/>
                  </a:moveTo>
                  <a:cubicBezTo>
                    <a:pt x="22" y="12"/>
                    <a:pt x="15" y="18"/>
                    <a:pt x="15" y="41"/>
                  </a:cubicBezTo>
                  <a:cubicBezTo>
                    <a:pt x="15" y="65"/>
                    <a:pt x="22" y="71"/>
                    <a:pt x="33" y="71"/>
                  </a:cubicBezTo>
                  <a:cubicBezTo>
                    <a:pt x="44" y="71"/>
                    <a:pt x="51" y="65"/>
                    <a:pt x="51" y="41"/>
                  </a:cubicBezTo>
                  <a:cubicBezTo>
                    <a:pt x="51" y="18"/>
                    <a:pt x="44" y="12"/>
                    <a:pt x="33" y="12"/>
                  </a:cubicBezTo>
                  <a:moveTo>
                    <a:pt x="33" y="0"/>
                  </a:moveTo>
                  <a:cubicBezTo>
                    <a:pt x="54" y="0"/>
                    <a:pt x="67" y="12"/>
                    <a:pt x="67" y="41"/>
                  </a:cubicBezTo>
                  <a:cubicBezTo>
                    <a:pt x="67" y="71"/>
                    <a:pt x="54" y="83"/>
                    <a:pt x="33" y="83"/>
                  </a:cubicBezTo>
                  <a:cubicBezTo>
                    <a:pt x="13" y="83"/>
                    <a:pt x="0" y="71"/>
                    <a:pt x="0" y="41"/>
                  </a:cubicBezTo>
                  <a:cubicBezTo>
                    <a:pt x="0" y="12"/>
                    <a:pt x="13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3" name="Freeform 25"/>
            <p:cNvSpPr>
              <a:spLocks/>
            </p:cNvSpPr>
            <p:nvPr/>
          </p:nvSpPr>
          <p:spPr bwMode="auto">
            <a:xfrm>
              <a:off x="4049" y="1878"/>
              <a:ext cx="218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5 h 79"/>
                <a:gd name="T4" fmla="*/ 56 w 113"/>
                <a:gd name="T5" fmla="*/ 15 h 79"/>
                <a:gd name="T6" fmla="*/ 52 w 113"/>
                <a:gd name="T7" fmla="*/ 37 h 79"/>
                <a:gd name="T8" fmla="*/ 40 w 113"/>
                <a:gd name="T9" fmla="*/ 78 h 79"/>
                <a:gd name="T10" fmla="*/ 31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7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1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1 w 113"/>
                <a:gd name="T39" fmla="*/ 64 h 79"/>
                <a:gd name="T40" fmla="*/ 85 w 113"/>
                <a:gd name="T41" fmla="*/ 49 h 79"/>
                <a:gd name="T42" fmla="*/ 99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2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1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2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5"/>
                    <a:pt x="31" y="61"/>
                    <a:pt x="31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0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5"/>
                    <a:pt x="81" y="61"/>
                    <a:pt x="81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2" y="61"/>
                    <a:pt x="83" y="56"/>
                    <a:pt x="85" y="49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4" y="79"/>
                    <a:pt x="81" y="79"/>
                  </a:cubicBezTo>
                  <a:cubicBezTo>
                    <a:pt x="78" y="79"/>
                    <a:pt x="75" y="79"/>
                    <a:pt x="72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4" name="Freeform 26"/>
            <p:cNvSpPr>
              <a:spLocks/>
            </p:cNvSpPr>
            <p:nvPr/>
          </p:nvSpPr>
          <p:spPr bwMode="auto">
            <a:xfrm>
              <a:off x="4278" y="1878"/>
              <a:ext cx="141" cy="227"/>
            </a:xfrm>
            <a:custGeom>
              <a:avLst/>
              <a:gdLst>
                <a:gd name="T0" fmla="*/ 44 w 73"/>
                <a:gd name="T1" fmla="*/ 91 h 117"/>
                <a:gd name="T2" fmla="*/ 17 w 73"/>
                <a:gd name="T3" fmla="*/ 117 h 117"/>
                <a:gd name="T4" fmla="*/ 9 w 73"/>
                <a:gd name="T5" fmla="*/ 115 h 117"/>
                <a:gd name="T6" fmla="*/ 8 w 73"/>
                <a:gd name="T7" fmla="*/ 110 h 117"/>
                <a:gd name="T8" fmla="*/ 9 w 73"/>
                <a:gd name="T9" fmla="*/ 104 h 117"/>
                <a:gd name="T10" fmla="*/ 16 w 73"/>
                <a:gd name="T11" fmla="*/ 104 h 117"/>
                <a:gd name="T12" fmla="*/ 31 w 73"/>
                <a:gd name="T13" fmla="*/ 88 h 117"/>
                <a:gd name="T14" fmla="*/ 34 w 73"/>
                <a:gd name="T15" fmla="*/ 79 h 117"/>
                <a:gd name="T16" fmla="*/ 29 w 73"/>
                <a:gd name="T17" fmla="*/ 78 h 117"/>
                <a:gd name="T18" fmla="*/ 0 w 73"/>
                <a:gd name="T19" fmla="*/ 1 h 117"/>
                <a:gd name="T20" fmla="*/ 8 w 73"/>
                <a:gd name="T21" fmla="*/ 0 h 117"/>
                <a:gd name="T22" fmla="*/ 16 w 73"/>
                <a:gd name="T23" fmla="*/ 1 h 117"/>
                <a:gd name="T24" fmla="*/ 33 w 73"/>
                <a:gd name="T25" fmla="*/ 47 h 117"/>
                <a:gd name="T26" fmla="*/ 38 w 73"/>
                <a:gd name="T27" fmla="*/ 64 h 117"/>
                <a:gd name="T28" fmla="*/ 39 w 73"/>
                <a:gd name="T29" fmla="*/ 64 h 117"/>
                <a:gd name="T30" fmla="*/ 44 w 73"/>
                <a:gd name="T31" fmla="*/ 47 h 117"/>
                <a:gd name="T32" fmla="*/ 59 w 73"/>
                <a:gd name="T33" fmla="*/ 1 h 117"/>
                <a:gd name="T34" fmla="*/ 66 w 73"/>
                <a:gd name="T35" fmla="*/ 0 h 117"/>
                <a:gd name="T36" fmla="*/ 73 w 73"/>
                <a:gd name="T37" fmla="*/ 1 h 117"/>
                <a:gd name="T38" fmla="*/ 44 w 73"/>
                <a:gd name="T39" fmla="*/ 9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17">
                  <a:moveTo>
                    <a:pt x="44" y="91"/>
                  </a:moveTo>
                  <a:cubicBezTo>
                    <a:pt x="39" y="107"/>
                    <a:pt x="34" y="117"/>
                    <a:pt x="17" y="117"/>
                  </a:cubicBezTo>
                  <a:cubicBezTo>
                    <a:pt x="12" y="117"/>
                    <a:pt x="9" y="115"/>
                    <a:pt x="9" y="115"/>
                  </a:cubicBezTo>
                  <a:cubicBezTo>
                    <a:pt x="9" y="115"/>
                    <a:pt x="8" y="113"/>
                    <a:pt x="8" y="110"/>
                  </a:cubicBezTo>
                  <a:cubicBezTo>
                    <a:pt x="8" y="106"/>
                    <a:pt x="9" y="104"/>
                    <a:pt x="9" y="104"/>
                  </a:cubicBezTo>
                  <a:cubicBezTo>
                    <a:pt x="9" y="104"/>
                    <a:pt x="12" y="104"/>
                    <a:pt x="16" y="104"/>
                  </a:cubicBezTo>
                  <a:cubicBezTo>
                    <a:pt x="23" y="104"/>
                    <a:pt x="26" y="102"/>
                    <a:pt x="31" y="88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2" y="79"/>
                    <a:pt x="31" y="79"/>
                    <a:pt x="29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7" y="57"/>
                    <a:pt x="38" y="64"/>
                    <a:pt x="38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41" y="57"/>
                    <a:pt x="44" y="47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61" y="0"/>
                    <a:pt x="66" y="0"/>
                  </a:cubicBezTo>
                  <a:cubicBezTo>
                    <a:pt x="71" y="0"/>
                    <a:pt x="73" y="1"/>
                    <a:pt x="73" y="1"/>
                  </a:cubicBezTo>
                  <a:lnTo>
                    <a:pt x="44" y="9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5" name="Freeform 27"/>
            <p:cNvSpPr>
              <a:spLocks/>
            </p:cNvSpPr>
            <p:nvPr/>
          </p:nvSpPr>
          <p:spPr bwMode="auto">
            <a:xfrm>
              <a:off x="4512" y="1820"/>
              <a:ext cx="118" cy="211"/>
            </a:xfrm>
            <a:custGeom>
              <a:avLst/>
              <a:gdLst>
                <a:gd name="T0" fmla="*/ 15 w 61"/>
                <a:gd name="T1" fmla="*/ 108 h 109"/>
                <a:gd name="T2" fmla="*/ 7 w 61"/>
                <a:gd name="T3" fmla="*/ 109 h 109"/>
                <a:gd name="T4" fmla="*/ 0 w 61"/>
                <a:gd name="T5" fmla="*/ 108 h 109"/>
                <a:gd name="T6" fmla="*/ 0 w 61"/>
                <a:gd name="T7" fmla="*/ 0 h 109"/>
                <a:gd name="T8" fmla="*/ 60 w 61"/>
                <a:gd name="T9" fmla="*/ 0 h 109"/>
                <a:gd name="T10" fmla="*/ 61 w 61"/>
                <a:gd name="T11" fmla="*/ 7 h 109"/>
                <a:gd name="T12" fmla="*/ 60 w 61"/>
                <a:gd name="T13" fmla="*/ 13 h 109"/>
                <a:gd name="T14" fmla="*/ 15 w 61"/>
                <a:gd name="T15" fmla="*/ 13 h 109"/>
                <a:gd name="T16" fmla="*/ 15 w 61"/>
                <a:gd name="T17" fmla="*/ 50 h 109"/>
                <a:gd name="T18" fmla="*/ 55 w 61"/>
                <a:gd name="T19" fmla="*/ 50 h 109"/>
                <a:gd name="T20" fmla="*/ 56 w 61"/>
                <a:gd name="T21" fmla="*/ 56 h 109"/>
                <a:gd name="T22" fmla="*/ 55 w 61"/>
                <a:gd name="T23" fmla="*/ 62 h 109"/>
                <a:gd name="T24" fmla="*/ 15 w 61"/>
                <a:gd name="T25" fmla="*/ 62 h 109"/>
                <a:gd name="T26" fmla="*/ 15 w 61"/>
                <a:gd name="T27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109">
                  <a:moveTo>
                    <a:pt x="15" y="108"/>
                  </a:moveTo>
                  <a:cubicBezTo>
                    <a:pt x="15" y="108"/>
                    <a:pt x="13" y="109"/>
                    <a:pt x="7" y="109"/>
                  </a:cubicBezTo>
                  <a:cubicBezTo>
                    <a:pt x="2" y="109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1" y="2"/>
                    <a:pt x="61" y="4"/>
                    <a:pt x="61" y="7"/>
                  </a:cubicBezTo>
                  <a:cubicBezTo>
                    <a:pt x="61" y="9"/>
                    <a:pt x="61" y="11"/>
                    <a:pt x="60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6" y="51"/>
                    <a:pt x="56" y="53"/>
                    <a:pt x="56" y="56"/>
                  </a:cubicBezTo>
                  <a:cubicBezTo>
                    <a:pt x="56" y="58"/>
                    <a:pt x="56" y="60"/>
                    <a:pt x="55" y="62"/>
                  </a:cubicBezTo>
                  <a:cubicBezTo>
                    <a:pt x="15" y="62"/>
                    <a:pt x="15" y="62"/>
                    <a:pt x="15" y="62"/>
                  </a:cubicBezTo>
                  <a:lnTo>
                    <a:pt x="15" y="10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6" name="Freeform 28"/>
            <p:cNvSpPr>
              <a:spLocks/>
            </p:cNvSpPr>
            <p:nvPr/>
          </p:nvSpPr>
          <p:spPr bwMode="auto">
            <a:xfrm>
              <a:off x="4657" y="1878"/>
              <a:ext cx="117" cy="157"/>
            </a:xfrm>
            <a:custGeom>
              <a:avLst/>
              <a:gdLst>
                <a:gd name="T0" fmla="*/ 0 w 61"/>
                <a:gd name="T1" fmla="*/ 1 h 81"/>
                <a:gd name="T2" fmla="*/ 7 w 61"/>
                <a:gd name="T3" fmla="*/ 0 h 81"/>
                <a:gd name="T4" fmla="*/ 15 w 61"/>
                <a:gd name="T5" fmla="*/ 1 h 81"/>
                <a:gd name="T6" fmla="*/ 15 w 61"/>
                <a:gd name="T7" fmla="*/ 55 h 81"/>
                <a:gd name="T8" fmla="*/ 29 w 61"/>
                <a:gd name="T9" fmla="*/ 68 h 81"/>
                <a:gd name="T10" fmla="*/ 46 w 61"/>
                <a:gd name="T11" fmla="*/ 59 h 81"/>
                <a:gd name="T12" fmla="*/ 46 w 61"/>
                <a:gd name="T13" fmla="*/ 1 h 81"/>
                <a:gd name="T14" fmla="*/ 53 w 61"/>
                <a:gd name="T15" fmla="*/ 0 h 81"/>
                <a:gd name="T16" fmla="*/ 61 w 61"/>
                <a:gd name="T17" fmla="*/ 1 h 81"/>
                <a:gd name="T18" fmla="*/ 61 w 61"/>
                <a:gd name="T19" fmla="*/ 78 h 81"/>
                <a:gd name="T20" fmla="*/ 53 w 61"/>
                <a:gd name="T21" fmla="*/ 79 h 81"/>
                <a:gd name="T22" fmla="*/ 46 w 61"/>
                <a:gd name="T23" fmla="*/ 78 h 81"/>
                <a:gd name="T24" fmla="*/ 46 w 61"/>
                <a:gd name="T25" fmla="*/ 71 h 81"/>
                <a:gd name="T26" fmla="*/ 23 w 61"/>
                <a:gd name="T27" fmla="*/ 81 h 81"/>
                <a:gd name="T28" fmla="*/ 0 w 61"/>
                <a:gd name="T29" fmla="*/ 58 h 81"/>
                <a:gd name="T30" fmla="*/ 0 w 61"/>
                <a:gd name="T3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0" y="1"/>
                  </a:move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64"/>
                    <a:pt x="19" y="68"/>
                    <a:pt x="29" y="68"/>
                  </a:cubicBezTo>
                  <a:cubicBezTo>
                    <a:pt x="35" y="68"/>
                    <a:pt x="42" y="65"/>
                    <a:pt x="46" y="59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9" y="0"/>
                    <a:pt x="53" y="0"/>
                  </a:cubicBezTo>
                  <a:cubicBezTo>
                    <a:pt x="59" y="0"/>
                    <a:pt x="61" y="1"/>
                    <a:pt x="61" y="1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9" y="79"/>
                    <a:pt x="53" y="79"/>
                  </a:cubicBezTo>
                  <a:cubicBezTo>
                    <a:pt x="49" y="79"/>
                    <a:pt x="46" y="78"/>
                    <a:pt x="46" y="78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0" y="77"/>
                    <a:pt x="32" y="81"/>
                    <a:pt x="23" y="81"/>
                  </a:cubicBezTo>
                  <a:cubicBezTo>
                    <a:pt x="8" y="81"/>
                    <a:pt x="0" y="71"/>
                    <a:pt x="0" y="5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7" name="Freeform 29"/>
            <p:cNvSpPr>
              <a:spLocks/>
            </p:cNvSpPr>
            <p:nvPr/>
          </p:nvSpPr>
          <p:spPr bwMode="auto">
            <a:xfrm>
              <a:off x="4817" y="1874"/>
              <a:ext cx="118" cy="157"/>
            </a:xfrm>
            <a:custGeom>
              <a:avLst/>
              <a:gdLst>
                <a:gd name="T0" fmla="*/ 61 w 61"/>
                <a:gd name="T1" fmla="*/ 80 h 81"/>
                <a:gd name="T2" fmla="*/ 54 w 61"/>
                <a:gd name="T3" fmla="*/ 81 h 81"/>
                <a:gd name="T4" fmla="*/ 46 w 61"/>
                <a:gd name="T5" fmla="*/ 80 h 81"/>
                <a:gd name="T6" fmla="*/ 46 w 61"/>
                <a:gd name="T7" fmla="*/ 26 h 81"/>
                <a:gd name="T8" fmla="*/ 32 w 61"/>
                <a:gd name="T9" fmla="*/ 12 h 81"/>
                <a:gd name="T10" fmla="*/ 15 w 61"/>
                <a:gd name="T11" fmla="*/ 22 h 81"/>
                <a:gd name="T12" fmla="*/ 15 w 61"/>
                <a:gd name="T13" fmla="*/ 80 h 81"/>
                <a:gd name="T14" fmla="*/ 7 w 61"/>
                <a:gd name="T15" fmla="*/ 81 h 81"/>
                <a:gd name="T16" fmla="*/ 0 w 61"/>
                <a:gd name="T17" fmla="*/ 80 h 81"/>
                <a:gd name="T18" fmla="*/ 0 w 61"/>
                <a:gd name="T19" fmla="*/ 3 h 81"/>
                <a:gd name="T20" fmla="*/ 7 w 61"/>
                <a:gd name="T21" fmla="*/ 2 h 81"/>
                <a:gd name="T22" fmla="*/ 15 w 61"/>
                <a:gd name="T23" fmla="*/ 3 h 81"/>
                <a:gd name="T24" fmla="*/ 15 w 61"/>
                <a:gd name="T25" fmla="*/ 10 h 81"/>
                <a:gd name="T26" fmla="*/ 38 w 61"/>
                <a:gd name="T27" fmla="*/ 0 h 81"/>
                <a:gd name="T28" fmla="*/ 61 w 61"/>
                <a:gd name="T29" fmla="*/ 23 h 81"/>
                <a:gd name="T30" fmla="*/ 61 w 61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61" y="80"/>
                  </a:moveTo>
                  <a:cubicBezTo>
                    <a:pt x="61" y="80"/>
                    <a:pt x="59" y="81"/>
                    <a:pt x="54" y="81"/>
                  </a:cubicBezTo>
                  <a:cubicBezTo>
                    <a:pt x="49" y="81"/>
                    <a:pt x="46" y="80"/>
                    <a:pt x="46" y="80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17"/>
                    <a:pt x="42" y="12"/>
                    <a:pt x="32" y="12"/>
                  </a:cubicBezTo>
                  <a:cubicBezTo>
                    <a:pt x="25" y="12"/>
                    <a:pt x="19" y="16"/>
                    <a:pt x="15" y="2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2" y="81"/>
                    <a:pt x="7" y="81"/>
                  </a:cubicBezTo>
                  <a:cubicBezTo>
                    <a:pt x="2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0" y="4"/>
                    <a:pt x="28" y="0"/>
                    <a:pt x="38" y="0"/>
                  </a:cubicBezTo>
                  <a:cubicBezTo>
                    <a:pt x="53" y="0"/>
                    <a:pt x="61" y="9"/>
                    <a:pt x="61" y="23"/>
                  </a:cubicBezTo>
                  <a:lnTo>
                    <a:pt x="61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8" name="Freeform 30"/>
            <p:cNvSpPr>
              <a:spLocks noEditPoints="1"/>
            </p:cNvSpPr>
            <p:nvPr/>
          </p:nvSpPr>
          <p:spPr bwMode="auto">
            <a:xfrm>
              <a:off x="4969" y="1812"/>
              <a:ext cx="128" cy="223"/>
            </a:xfrm>
            <a:custGeom>
              <a:avLst/>
              <a:gdLst>
                <a:gd name="T0" fmla="*/ 34 w 66"/>
                <a:gd name="T1" fmla="*/ 45 h 115"/>
                <a:gd name="T2" fmla="*/ 16 w 66"/>
                <a:gd name="T3" fmla="*/ 73 h 115"/>
                <a:gd name="T4" fmla="*/ 34 w 66"/>
                <a:gd name="T5" fmla="*/ 102 h 115"/>
                <a:gd name="T6" fmla="*/ 51 w 66"/>
                <a:gd name="T7" fmla="*/ 83 h 115"/>
                <a:gd name="T8" fmla="*/ 51 w 66"/>
                <a:gd name="T9" fmla="*/ 63 h 115"/>
                <a:gd name="T10" fmla="*/ 34 w 66"/>
                <a:gd name="T11" fmla="*/ 45 h 115"/>
                <a:gd name="T12" fmla="*/ 58 w 66"/>
                <a:gd name="T13" fmla="*/ 0 h 115"/>
                <a:gd name="T14" fmla="*/ 66 w 66"/>
                <a:gd name="T15" fmla="*/ 1 h 115"/>
                <a:gd name="T16" fmla="*/ 66 w 66"/>
                <a:gd name="T17" fmla="*/ 112 h 115"/>
                <a:gd name="T18" fmla="*/ 59 w 66"/>
                <a:gd name="T19" fmla="*/ 113 h 115"/>
                <a:gd name="T20" fmla="*/ 53 w 66"/>
                <a:gd name="T21" fmla="*/ 112 h 115"/>
                <a:gd name="T22" fmla="*/ 51 w 66"/>
                <a:gd name="T23" fmla="*/ 104 h 115"/>
                <a:gd name="T24" fmla="*/ 29 w 66"/>
                <a:gd name="T25" fmla="*/ 115 h 115"/>
                <a:gd name="T26" fmla="*/ 0 w 66"/>
                <a:gd name="T27" fmla="*/ 73 h 115"/>
                <a:gd name="T28" fmla="*/ 29 w 66"/>
                <a:gd name="T29" fmla="*/ 32 h 115"/>
                <a:gd name="T30" fmla="*/ 51 w 66"/>
                <a:gd name="T31" fmla="*/ 42 h 115"/>
                <a:gd name="T32" fmla="*/ 51 w 66"/>
                <a:gd name="T33" fmla="*/ 1 h 115"/>
                <a:gd name="T34" fmla="*/ 58 w 66"/>
                <a:gd name="T3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6" h="115">
                  <a:moveTo>
                    <a:pt x="34" y="45"/>
                  </a:moveTo>
                  <a:cubicBezTo>
                    <a:pt x="22" y="45"/>
                    <a:pt x="16" y="51"/>
                    <a:pt x="16" y="73"/>
                  </a:cubicBezTo>
                  <a:cubicBezTo>
                    <a:pt x="16" y="96"/>
                    <a:pt x="22" y="102"/>
                    <a:pt x="34" y="102"/>
                  </a:cubicBezTo>
                  <a:cubicBezTo>
                    <a:pt x="45" y="102"/>
                    <a:pt x="51" y="93"/>
                    <a:pt x="51" y="8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53"/>
                    <a:pt x="45" y="45"/>
                    <a:pt x="34" y="45"/>
                  </a:cubicBezTo>
                  <a:moveTo>
                    <a:pt x="58" y="0"/>
                  </a:moveTo>
                  <a:cubicBezTo>
                    <a:pt x="63" y="0"/>
                    <a:pt x="66" y="1"/>
                    <a:pt x="66" y="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3" y="113"/>
                    <a:pt x="59" y="113"/>
                  </a:cubicBezTo>
                  <a:cubicBezTo>
                    <a:pt x="56" y="113"/>
                    <a:pt x="53" y="112"/>
                    <a:pt x="53" y="11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47" y="111"/>
                    <a:pt x="40" y="115"/>
                    <a:pt x="29" y="115"/>
                  </a:cubicBezTo>
                  <a:cubicBezTo>
                    <a:pt x="12" y="115"/>
                    <a:pt x="0" y="104"/>
                    <a:pt x="0" y="73"/>
                  </a:cubicBezTo>
                  <a:cubicBezTo>
                    <a:pt x="0" y="43"/>
                    <a:pt x="12" y="32"/>
                    <a:pt x="29" y="32"/>
                  </a:cubicBezTo>
                  <a:cubicBezTo>
                    <a:pt x="39" y="32"/>
                    <a:pt x="46" y="36"/>
                    <a:pt x="51" y="42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51" y="1"/>
                    <a:pt x="53" y="0"/>
                    <a:pt x="5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79" name="Freeform 31"/>
            <p:cNvSpPr>
              <a:spLocks/>
            </p:cNvSpPr>
            <p:nvPr/>
          </p:nvSpPr>
          <p:spPr bwMode="auto">
            <a:xfrm>
              <a:off x="5137" y="1878"/>
              <a:ext cx="118" cy="157"/>
            </a:xfrm>
            <a:custGeom>
              <a:avLst/>
              <a:gdLst>
                <a:gd name="T0" fmla="*/ 0 w 61"/>
                <a:gd name="T1" fmla="*/ 1 h 81"/>
                <a:gd name="T2" fmla="*/ 8 w 61"/>
                <a:gd name="T3" fmla="*/ 0 h 81"/>
                <a:gd name="T4" fmla="*/ 15 w 61"/>
                <a:gd name="T5" fmla="*/ 1 h 81"/>
                <a:gd name="T6" fmla="*/ 15 w 61"/>
                <a:gd name="T7" fmla="*/ 55 h 81"/>
                <a:gd name="T8" fmla="*/ 29 w 61"/>
                <a:gd name="T9" fmla="*/ 68 h 81"/>
                <a:gd name="T10" fmla="*/ 46 w 61"/>
                <a:gd name="T11" fmla="*/ 59 h 81"/>
                <a:gd name="T12" fmla="*/ 46 w 61"/>
                <a:gd name="T13" fmla="*/ 1 h 81"/>
                <a:gd name="T14" fmla="*/ 54 w 61"/>
                <a:gd name="T15" fmla="*/ 0 h 81"/>
                <a:gd name="T16" fmla="*/ 61 w 61"/>
                <a:gd name="T17" fmla="*/ 1 h 81"/>
                <a:gd name="T18" fmla="*/ 61 w 61"/>
                <a:gd name="T19" fmla="*/ 78 h 81"/>
                <a:gd name="T20" fmla="*/ 54 w 61"/>
                <a:gd name="T21" fmla="*/ 79 h 81"/>
                <a:gd name="T22" fmla="*/ 46 w 61"/>
                <a:gd name="T23" fmla="*/ 78 h 81"/>
                <a:gd name="T24" fmla="*/ 46 w 61"/>
                <a:gd name="T25" fmla="*/ 71 h 81"/>
                <a:gd name="T26" fmla="*/ 23 w 61"/>
                <a:gd name="T27" fmla="*/ 81 h 81"/>
                <a:gd name="T28" fmla="*/ 0 w 61"/>
                <a:gd name="T29" fmla="*/ 58 h 81"/>
                <a:gd name="T30" fmla="*/ 0 w 61"/>
                <a:gd name="T3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0" y="1"/>
                  </a:move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5" y="1"/>
                    <a:pt x="15" y="1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64"/>
                    <a:pt x="20" y="68"/>
                    <a:pt x="29" y="68"/>
                  </a:cubicBezTo>
                  <a:cubicBezTo>
                    <a:pt x="36" y="68"/>
                    <a:pt x="42" y="65"/>
                    <a:pt x="46" y="59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9" y="0"/>
                    <a:pt x="54" y="0"/>
                  </a:cubicBezTo>
                  <a:cubicBezTo>
                    <a:pt x="59" y="0"/>
                    <a:pt x="61" y="1"/>
                    <a:pt x="61" y="1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9" y="79"/>
                    <a:pt x="54" y="79"/>
                  </a:cubicBezTo>
                  <a:cubicBezTo>
                    <a:pt x="49" y="79"/>
                    <a:pt x="46" y="78"/>
                    <a:pt x="46" y="78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1" y="77"/>
                    <a:pt x="33" y="81"/>
                    <a:pt x="23" y="81"/>
                  </a:cubicBezTo>
                  <a:cubicBezTo>
                    <a:pt x="8" y="81"/>
                    <a:pt x="0" y="71"/>
                    <a:pt x="0" y="5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0" name="Freeform 32"/>
            <p:cNvSpPr>
              <a:spLocks/>
            </p:cNvSpPr>
            <p:nvPr/>
          </p:nvSpPr>
          <p:spPr bwMode="auto">
            <a:xfrm>
              <a:off x="5292" y="1874"/>
              <a:ext cx="104" cy="161"/>
            </a:xfrm>
            <a:custGeom>
              <a:avLst/>
              <a:gdLst>
                <a:gd name="T0" fmla="*/ 28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0 w 54"/>
                <a:gd name="T7" fmla="*/ 13 h 83"/>
                <a:gd name="T8" fmla="*/ 14 w 54"/>
                <a:gd name="T9" fmla="*/ 23 h 83"/>
                <a:gd name="T10" fmla="*/ 33 w 54"/>
                <a:gd name="T11" fmla="*/ 36 h 83"/>
                <a:gd name="T12" fmla="*/ 54 w 54"/>
                <a:gd name="T13" fmla="*/ 58 h 83"/>
                <a:gd name="T14" fmla="*/ 25 w 54"/>
                <a:gd name="T15" fmla="*/ 83 h 83"/>
                <a:gd name="T16" fmla="*/ 0 w 54"/>
                <a:gd name="T17" fmla="*/ 77 h 83"/>
                <a:gd name="T18" fmla="*/ 4 w 54"/>
                <a:gd name="T19" fmla="*/ 66 h 83"/>
                <a:gd name="T20" fmla="*/ 24 w 54"/>
                <a:gd name="T21" fmla="*/ 70 h 83"/>
                <a:gd name="T22" fmla="*/ 39 w 54"/>
                <a:gd name="T23" fmla="*/ 59 h 83"/>
                <a:gd name="T24" fmla="*/ 21 w 54"/>
                <a:gd name="T25" fmla="*/ 46 h 83"/>
                <a:gd name="T26" fmla="*/ 0 w 54"/>
                <a:gd name="T27" fmla="*/ 24 h 83"/>
                <a:gd name="T28" fmla="*/ 28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8" y="0"/>
                  </a:moveTo>
                  <a:cubicBezTo>
                    <a:pt x="43" y="0"/>
                    <a:pt x="50" y="4"/>
                    <a:pt x="50" y="4"/>
                  </a:cubicBezTo>
                  <a:cubicBezTo>
                    <a:pt x="50" y="8"/>
                    <a:pt x="48" y="13"/>
                    <a:pt x="46" y="15"/>
                  </a:cubicBezTo>
                  <a:cubicBezTo>
                    <a:pt x="46" y="15"/>
                    <a:pt x="38" y="13"/>
                    <a:pt x="30" y="13"/>
                  </a:cubicBezTo>
                  <a:cubicBezTo>
                    <a:pt x="20" y="13"/>
                    <a:pt x="14" y="16"/>
                    <a:pt x="14" y="23"/>
                  </a:cubicBezTo>
                  <a:cubicBezTo>
                    <a:pt x="14" y="31"/>
                    <a:pt x="24" y="33"/>
                    <a:pt x="33" y="36"/>
                  </a:cubicBezTo>
                  <a:cubicBezTo>
                    <a:pt x="43" y="39"/>
                    <a:pt x="54" y="44"/>
                    <a:pt x="54" y="58"/>
                  </a:cubicBezTo>
                  <a:cubicBezTo>
                    <a:pt x="54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4" y="70"/>
                  </a:cubicBezTo>
                  <a:cubicBezTo>
                    <a:pt x="33" y="70"/>
                    <a:pt x="39" y="66"/>
                    <a:pt x="39" y="59"/>
                  </a:cubicBezTo>
                  <a:cubicBezTo>
                    <a:pt x="39" y="51"/>
                    <a:pt x="30" y="49"/>
                    <a:pt x="21" y="46"/>
                  </a:cubicBezTo>
                  <a:cubicBezTo>
                    <a:pt x="11" y="43"/>
                    <a:pt x="0" y="39"/>
                    <a:pt x="0" y="24"/>
                  </a:cubicBezTo>
                  <a:cubicBezTo>
                    <a:pt x="0" y="10"/>
                    <a:pt x="9" y="0"/>
                    <a:pt x="2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1" name="Freeform 33"/>
            <p:cNvSpPr>
              <a:spLocks/>
            </p:cNvSpPr>
            <p:nvPr/>
          </p:nvSpPr>
          <p:spPr bwMode="auto">
            <a:xfrm>
              <a:off x="5417" y="1878"/>
              <a:ext cx="112" cy="153"/>
            </a:xfrm>
            <a:custGeom>
              <a:avLst/>
              <a:gdLst>
                <a:gd name="T0" fmla="*/ 57 w 58"/>
                <a:gd name="T1" fmla="*/ 67 h 79"/>
                <a:gd name="T2" fmla="*/ 58 w 58"/>
                <a:gd name="T3" fmla="*/ 73 h 79"/>
                <a:gd name="T4" fmla="*/ 57 w 58"/>
                <a:gd name="T5" fmla="*/ 79 h 79"/>
                <a:gd name="T6" fmla="*/ 1 w 58"/>
                <a:gd name="T7" fmla="*/ 79 h 79"/>
                <a:gd name="T8" fmla="*/ 0 w 58"/>
                <a:gd name="T9" fmla="*/ 73 h 79"/>
                <a:gd name="T10" fmla="*/ 1 w 58"/>
                <a:gd name="T11" fmla="*/ 67 h 79"/>
                <a:gd name="T12" fmla="*/ 41 w 58"/>
                <a:gd name="T13" fmla="*/ 12 h 79"/>
                <a:gd name="T14" fmla="*/ 4 w 58"/>
                <a:gd name="T15" fmla="*/ 12 h 79"/>
                <a:gd name="T16" fmla="*/ 3 w 58"/>
                <a:gd name="T17" fmla="*/ 6 h 79"/>
                <a:gd name="T18" fmla="*/ 4 w 58"/>
                <a:gd name="T19" fmla="*/ 0 h 79"/>
                <a:gd name="T20" fmla="*/ 57 w 58"/>
                <a:gd name="T21" fmla="*/ 0 h 79"/>
                <a:gd name="T22" fmla="*/ 58 w 58"/>
                <a:gd name="T23" fmla="*/ 6 h 79"/>
                <a:gd name="T24" fmla="*/ 57 w 58"/>
                <a:gd name="T25" fmla="*/ 12 h 79"/>
                <a:gd name="T26" fmla="*/ 17 w 58"/>
                <a:gd name="T27" fmla="*/ 67 h 79"/>
                <a:gd name="T28" fmla="*/ 57 w 58"/>
                <a:gd name="T29" fmla="*/ 6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9">
                  <a:moveTo>
                    <a:pt x="57" y="67"/>
                  </a:moveTo>
                  <a:cubicBezTo>
                    <a:pt x="57" y="67"/>
                    <a:pt x="58" y="69"/>
                    <a:pt x="58" y="73"/>
                  </a:cubicBezTo>
                  <a:cubicBezTo>
                    <a:pt x="58" y="77"/>
                    <a:pt x="57" y="79"/>
                    <a:pt x="57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7"/>
                    <a:pt x="0" y="75"/>
                    <a:pt x="0" y="73"/>
                  </a:cubicBezTo>
                  <a:cubicBezTo>
                    <a:pt x="0" y="70"/>
                    <a:pt x="1" y="68"/>
                    <a:pt x="1" y="67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0"/>
                    <a:pt x="3" y="6"/>
                  </a:cubicBezTo>
                  <a:cubicBezTo>
                    <a:pt x="3" y="2"/>
                    <a:pt x="4" y="0"/>
                    <a:pt x="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8" y="1"/>
                    <a:pt x="58" y="3"/>
                    <a:pt x="58" y="6"/>
                  </a:cubicBezTo>
                  <a:cubicBezTo>
                    <a:pt x="58" y="8"/>
                    <a:pt x="58" y="10"/>
                    <a:pt x="57" y="12"/>
                  </a:cubicBezTo>
                  <a:cubicBezTo>
                    <a:pt x="17" y="67"/>
                    <a:pt x="17" y="67"/>
                    <a:pt x="17" y="67"/>
                  </a:cubicBezTo>
                  <a:lnTo>
                    <a:pt x="57" y="6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2" name="Freeform 34"/>
            <p:cNvSpPr>
              <a:spLocks noEditPoints="1"/>
            </p:cNvSpPr>
            <p:nvPr/>
          </p:nvSpPr>
          <p:spPr bwMode="auto">
            <a:xfrm>
              <a:off x="2958" y="2173"/>
              <a:ext cx="147" cy="209"/>
            </a:xfrm>
            <a:custGeom>
              <a:avLst/>
              <a:gdLst>
                <a:gd name="T0" fmla="*/ 16 w 76"/>
                <a:gd name="T1" fmla="*/ 50 h 108"/>
                <a:gd name="T2" fmla="*/ 37 w 76"/>
                <a:gd name="T3" fmla="*/ 50 h 108"/>
                <a:gd name="T4" fmla="*/ 55 w 76"/>
                <a:gd name="T5" fmla="*/ 31 h 108"/>
                <a:gd name="T6" fmla="*/ 37 w 76"/>
                <a:gd name="T7" fmla="*/ 12 h 108"/>
                <a:gd name="T8" fmla="*/ 16 w 76"/>
                <a:gd name="T9" fmla="*/ 12 h 108"/>
                <a:gd name="T10" fmla="*/ 16 w 76"/>
                <a:gd name="T11" fmla="*/ 50 h 108"/>
                <a:gd name="T12" fmla="*/ 39 w 76"/>
                <a:gd name="T13" fmla="*/ 0 h 108"/>
                <a:gd name="T14" fmla="*/ 71 w 76"/>
                <a:gd name="T15" fmla="*/ 31 h 108"/>
                <a:gd name="T16" fmla="*/ 50 w 76"/>
                <a:gd name="T17" fmla="*/ 62 h 108"/>
                <a:gd name="T18" fmla="*/ 76 w 76"/>
                <a:gd name="T19" fmla="*/ 107 h 108"/>
                <a:gd name="T20" fmla="*/ 67 w 76"/>
                <a:gd name="T21" fmla="*/ 108 h 108"/>
                <a:gd name="T22" fmla="*/ 59 w 76"/>
                <a:gd name="T23" fmla="*/ 107 h 108"/>
                <a:gd name="T24" fmla="*/ 34 w 76"/>
                <a:gd name="T25" fmla="*/ 63 h 108"/>
                <a:gd name="T26" fmla="*/ 16 w 76"/>
                <a:gd name="T27" fmla="*/ 63 h 108"/>
                <a:gd name="T28" fmla="*/ 16 w 76"/>
                <a:gd name="T29" fmla="*/ 107 h 108"/>
                <a:gd name="T30" fmla="*/ 8 w 76"/>
                <a:gd name="T31" fmla="*/ 108 h 108"/>
                <a:gd name="T32" fmla="*/ 0 w 76"/>
                <a:gd name="T33" fmla="*/ 107 h 108"/>
                <a:gd name="T34" fmla="*/ 0 w 76"/>
                <a:gd name="T35" fmla="*/ 0 h 108"/>
                <a:gd name="T36" fmla="*/ 39 w 76"/>
                <a:gd name="T3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6" h="108">
                  <a:moveTo>
                    <a:pt x="16" y="50"/>
                  </a:moveTo>
                  <a:cubicBezTo>
                    <a:pt x="37" y="50"/>
                    <a:pt x="37" y="50"/>
                    <a:pt x="37" y="50"/>
                  </a:cubicBezTo>
                  <a:cubicBezTo>
                    <a:pt x="49" y="50"/>
                    <a:pt x="55" y="43"/>
                    <a:pt x="55" y="31"/>
                  </a:cubicBezTo>
                  <a:cubicBezTo>
                    <a:pt x="55" y="19"/>
                    <a:pt x="49" y="12"/>
                    <a:pt x="37" y="12"/>
                  </a:cubicBezTo>
                  <a:cubicBezTo>
                    <a:pt x="16" y="12"/>
                    <a:pt x="16" y="12"/>
                    <a:pt x="16" y="12"/>
                  </a:cubicBezTo>
                  <a:lnTo>
                    <a:pt x="16" y="50"/>
                  </a:lnTo>
                  <a:close/>
                  <a:moveTo>
                    <a:pt x="39" y="0"/>
                  </a:moveTo>
                  <a:cubicBezTo>
                    <a:pt x="59" y="0"/>
                    <a:pt x="71" y="12"/>
                    <a:pt x="71" y="31"/>
                  </a:cubicBezTo>
                  <a:cubicBezTo>
                    <a:pt x="71" y="46"/>
                    <a:pt x="63" y="58"/>
                    <a:pt x="50" y="62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3" y="108"/>
                    <a:pt x="67" y="108"/>
                  </a:cubicBezTo>
                  <a:cubicBezTo>
                    <a:pt x="62" y="108"/>
                    <a:pt x="59" y="107"/>
                    <a:pt x="59" y="107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107"/>
                    <a:pt x="16" y="107"/>
                    <a:pt x="16" y="107"/>
                  </a:cubicBezTo>
                  <a:cubicBezTo>
                    <a:pt x="16" y="107"/>
                    <a:pt x="13" y="108"/>
                    <a:pt x="8" y="108"/>
                  </a:cubicBezTo>
                  <a:cubicBezTo>
                    <a:pt x="3" y="108"/>
                    <a:pt x="0" y="107"/>
                    <a:pt x="0" y="10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3" name="Freeform 35"/>
            <p:cNvSpPr>
              <a:spLocks noEditPoints="1"/>
            </p:cNvSpPr>
            <p:nvPr/>
          </p:nvSpPr>
          <p:spPr bwMode="auto">
            <a:xfrm>
              <a:off x="3130" y="2225"/>
              <a:ext cx="121" cy="161"/>
            </a:xfrm>
            <a:custGeom>
              <a:avLst/>
              <a:gdLst>
                <a:gd name="T0" fmla="*/ 33 w 63"/>
                <a:gd name="T1" fmla="*/ 12 h 83"/>
                <a:gd name="T2" fmla="*/ 15 w 63"/>
                <a:gd name="T3" fmla="*/ 35 h 83"/>
                <a:gd name="T4" fmla="*/ 48 w 63"/>
                <a:gd name="T5" fmla="*/ 35 h 83"/>
                <a:gd name="T6" fmla="*/ 48 w 63"/>
                <a:gd name="T7" fmla="*/ 29 h 83"/>
                <a:gd name="T8" fmla="*/ 33 w 63"/>
                <a:gd name="T9" fmla="*/ 12 h 83"/>
                <a:gd name="T10" fmla="*/ 15 w 63"/>
                <a:gd name="T11" fmla="*/ 46 h 83"/>
                <a:gd name="T12" fmla="*/ 36 w 63"/>
                <a:gd name="T13" fmla="*/ 70 h 83"/>
                <a:gd name="T14" fmla="*/ 54 w 63"/>
                <a:gd name="T15" fmla="*/ 65 h 83"/>
                <a:gd name="T16" fmla="*/ 59 w 63"/>
                <a:gd name="T17" fmla="*/ 76 h 83"/>
                <a:gd name="T18" fmla="*/ 34 w 63"/>
                <a:gd name="T19" fmla="*/ 83 h 83"/>
                <a:gd name="T20" fmla="*/ 0 w 63"/>
                <a:gd name="T21" fmla="*/ 41 h 83"/>
                <a:gd name="T22" fmla="*/ 33 w 63"/>
                <a:gd name="T23" fmla="*/ 0 h 83"/>
                <a:gd name="T24" fmla="*/ 63 w 63"/>
                <a:gd name="T25" fmla="*/ 31 h 83"/>
                <a:gd name="T26" fmla="*/ 62 w 63"/>
                <a:gd name="T27" fmla="*/ 46 h 83"/>
                <a:gd name="T28" fmla="*/ 15 w 63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83">
                  <a:moveTo>
                    <a:pt x="33" y="12"/>
                  </a:moveTo>
                  <a:cubicBezTo>
                    <a:pt x="24" y="12"/>
                    <a:pt x="17" y="19"/>
                    <a:pt x="15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2"/>
                    <a:pt x="48" y="29"/>
                  </a:cubicBezTo>
                  <a:cubicBezTo>
                    <a:pt x="48" y="20"/>
                    <a:pt x="45" y="12"/>
                    <a:pt x="33" y="12"/>
                  </a:cubicBezTo>
                  <a:moveTo>
                    <a:pt x="15" y="46"/>
                  </a:moveTo>
                  <a:cubicBezTo>
                    <a:pt x="17" y="64"/>
                    <a:pt x="24" y="70"/>
                    <a:pt x="36" y="70"/>
                  </a:cubicBezTo>
                  <a:cubicBezTo>
                    <a:pt x="47" y="70"/>
                    <a:pt x="54" y="65"/>
                    <a:pt x="54" y="65"/>
                  </a:cubicBezTo>
                  <a:cubicBezTo>
                    <a:pt x="57" y="68"/>
                    <a:pt x="59" y="72"/>
                    <a:pt x="59" y="76"/>
                  </a:cubicBezTo>
                  <a:cubicBezTo>
                    <a:pt x="59" y="76"/>
                    <a:pt x="50" y="83"/>
                    <a:pt x="34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3" y="0"/>
                    <a:pt x="33" y="0"/>
                  </a:cubicBezTo>
                  <a:cubicBezTo>
                    <a:pt x="52" y="0"/>
                    <a:pt x="63" y="11"/>
                    <a:pt x="63" y="31"/>
                  </a:cubicBezTo>
                  <a:cubicBezTo>
                    <a:pt x="63" y="40"/>
                    <a:pt x="62" y="46"/>
                    <a:pt x="62" y="46"/>
                  </a:cubicBezTo>
                  <a:lnTo>
                    <a:pt x="15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286" y="2163"/>
              <a:ext cx="118" cy="219"/>
            </a:xfrm>
            <a:custGeom>
              <a:avLst/>
              <a:gdLst>
                <a:gd name="T0" fmla="*/ 61 w 61"/>
                <a:gd name="T1" fmla="*/ 112 h 113"/>
                <a:gd name="T2" fmla="*/ 54 w 61"/>
                <a:gd name="T3" fmla="*/ 113 h 113"/>
                <a:gd name="T4" fmla="*/ 46 w 61"/>
                <a:gd name="T5" fmla="*/ 112 h 113"/>
                <a:gd name="T6" fmla="*/ 46 w 61"/>
                <a:gd name="T7" fmla="*/ 58 h 113"/>
                <a:gd name="T8" fmla="*/ 32 w 61"/>
                <a:gd name="T9" fmla="*/ 45 h 113"/>
                <a:gd name="T10" fmla="*/ 15 w 61"/>
                <a:gd name="T11" fmla="*/ 54 h 113"/>
                <a:gd name="T12" fmla="*/ 15 w 61"/>
                <a:gd name="T13" fmla="*/ 112 h 113"/>
                <a:gd name="T14" fmla="*/ 7 w 61"/>
                <a:gd name="T15" fmla="*/ 113 h 113"/>
                <a:gd name="T16" fmla="*/ 0 w 61"/>
                <a:gd name="T17" fmla="*/ 112 h 113"/>
                <a:gd name="T18" fmla="*/ 0 w 61"/>
                <a:gd name="T19" fmla="*/ 1 h 113"/>
                <a:gd name="T20" fmla="*/ 7 w 61"/>
                <a:gd name="T21" fmla="*/ 0 h 113"/>
                <a:gd name="T22" fmla="*/ 15 w 61"/>
                <a:gd name="T23" fmla="*/ 1 h 113"/>
                <a:gd name="T24" fmla="*/ 15 w 61"/>
                <a:gd name="T25" fmla="*/ 42 h 113"/>
                <a:gd name="T26" fmla="*/ 38 w 61"/>
                <a:gd name="T27" fmla="*/ 32 h 113"/>
                <a:gd name="T28" fmla="*/ 61 w 61"/>
                <a:gd name="T29" fmla="*/ 55 h 113"/>
                <a:gd name="T30" fmla="*/ 61 w 61"/>
                <a:gd name="T31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113">
                  <a:moveTo>
                    <a:pt x="61" y="112"/>
                  </a:moveTo>
                  <a:cubicBezTo>
                    <a:pt x="61" y="112"/>
                    <a:pt x="59" y="113"/>
                    <a:pt x="54" y="113"/>
                  </a:cubicBezTo>
                  <a:cubicBezTo>
                    <a:pt x="49" y="113"/>
                    <a:pt x="46" y="112"/>
                    <a:pt x="46" y="112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49"/>
                    <a:pt x="42" y="45"/>
                    <a:pt x="32" y="45"/>
                  </a:cubicBezTo>
                  <a:cubicBezTo>
                    <a:pt x="25" y="45"/>
                    <a:pt x="19" y="48"/>
                    <a:pt x="15" y="54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0" y="36"/>
                    <a:pt x="28" y="32"/>
                    <a:pt x="38" y="32"/>
                  </a:cubicBezTo>
                  <a:cubicBezTo>
                    <a:pt x="53" y="32"/>
                    <a:pt x="61" y="42"/>
                    <a:pt x="61" y="55"/>
                  </a:cubicBezTo>
                  <a:lnTo>
                    <a:pt x="61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5" name="Freeform 37"/>
            <p:cNvSpPr>
              <a:spLocks noEditPoints="1"/>
            </p:cNvSpPr>
            <p:nvPr/>
          </p:nvSpPr>
          <p:spPr bwMode="auto">
            <a:xfrm>
              <a:off x="3437" y="2225"/>
              <a:ext cx="117" cy="161"/>
            </a:xfrm>
            <a:custGeom>
              <a:avLst/>
              <a:gdLst>
                <a:gd name="T0" fmla="*/ 31 w 61"/>
                <a:gd name="T1" fmla="*/ 44 h 83"/>
                <a:gd name="T2" fmla="*/ 15 w 61"/>
                <a:gd name="T3" fmla="*/ 57 h 83"/>
                <a:gd name="T4" fmla="*/ 28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2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5 w 61"/>
                <a:gd name="T19" fmla="*/ 81 h 83"/>
                <a:gd name="T20" fmla="*/ 49 w 61"/>
                <a:gd name="T21" fmla="*/ 80 h 83"/>
                <a:gd name="T22" fmla="*/ 47 w 61"/>
                <a:gd name="T23" fmla="*/ 70 h 83"/>
                <a:gd name="T24" fmla="*/ 23 w 61"/>
                <a:gd name="T25" fmla="*/ 83 h 83"/>
                <a:gd name="T26" fmla="*/ 0 w 61"/>
                <a:gd name="T27" fmla="*/ 57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0 w 61"/>
                <a:gd name="T35" fmla="*/ 13 h 83"/>
                <a:gd name="T36" fmla="*/ 10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2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5" y="48"/>
                    <a:pt x="15" y="57"/>
                  </a:cubicBezTo>
                  <a:cubicBezTo>
                    <a:pt x="15" y="67"/>
                    <a:pt x="20" y="71"/>
                    <a:pt x="28" y="71"/>
                  </a:cubicBezTo>
                  <a:cubicBezTo>
                    <a:pt x="40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6" y="44"/>
                    <a:pt x="31" y="44"/>
                  </a:cubicBezTo>
                  <a:moveTo>
                    <a:pt x="32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59" y="81"/>
                    <a:pt x="55" y="81"/>
                  </a:cubicBezTo>
                  <a:cubicBezTo>
                    <a:pt x="51" y="81"/>
                    <a:pt x="49" y="80"/>
                    <a:pt x="49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3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0" y="13"/>
                  </a:cubicBezTo>
                  <a:cubicBezTo>
                    <a:pt x="20" y="13"/>
                    <a:pt x="10" y="17"/>
                    <a:pt x="10" y="17"/>
                  </a:cubicBezTo>
                  <a:cubicBezTo>
                    <a:pt x="10" y="17"/>
                    <a:pt x="8" y="15"/>
                    <a:pt x="7" y="12"/>
                  </a:cubicBezTo>
                  <a:cubicBezTo>
                    <a:pt x="5" y="9"/>
                    <a:pt x="6" y="6"/>
                    <a:pt x="6" y="6"/>
                  </a:cubicBezTo>
                  <a:cubicBezTo>
                    <a:pt x="6" y="6"/>
                    <a:pt x="17" y="0"/>
                    <a:pt x="3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6" name="Freeform 38"/>
            <p:cNvSpPr>
              <a:spLocks noEditPoints="1"/>
            </p:cNvSpPr>
            <p:nvPr/>
          </p:nvSpPr>
          <p:spPr bwMode="auto">
            <a:xfrm>
              <a:off x="3597" y="2163"/>
              <a:ext cx="125" cy="223"/>
            </a:xfrm>
            <a:custGeom>
              <a:avLst/>
              <a:gdLst>
                <a:gd name="T0" fmla="*/ 31 w 65"/>
                <a:gd name="T1" fmla="*/ 45 h 115"/>
                <a:gd name="T2" fmla="*/ 15 w 65"/>
                <a:gd name="T3" fmla="*/ 64 h 115"/>
                <a:gd name="T4" fmla="*/ 15 w 65"/>
                <a:gd name="T5" fmla="*/ 83 h 115"/>
                <a:gd name="T6" fmla="*/ 31 w 65"/>
                <a:gd name="T7" fmla="*/ 102 h 115"/>
                <a:gd name="T8" fmla="*/ 49 w 65"/>
                <a:gd name="T9" fmla="*/ 73 h 115"/>
                <a:gd name="T10" fmla="*/ 31 w 65"/>
                <a:gd name="T11" fmla="*/ 45 h 115"/>
                <a:gd name="T12" fmla="*/ 15 w 65"/>
                <a:gd name="T13" fmla="*/ 42 h 115"/>
                <a:gd name="T14" fmla="*/ 36 w 65"/>
                <a:gd name="T15" fmla="*/ 32 h 115"/>
                <a:gd name="T16" fmla="*/ 65 w 65"/>
                <a:gd name="T17" fmla="*/ 73 h 115"/>
                <a:gd name="T18" fmla="*/ 36 w 65"/>
                <a:gd name="T19" fmla="*/ 115 h 115"/>
                <a:gd name="T20" fmla="*/ 15 w 65"/>
                <a:gd name="T21" fmla="*/ 105 h 115"/>
                <a:gd name="T22" fmla="*/ 15 w 65"/>
                <a:gd name="T23" fmla="*/ 112 h 115"/>
                <a:gd name="T24" fmla="*/ 7 w 65"/>
                <a:gd name="T25" fmla="*/ 113 h 115"/>
                <a:gd name="T26" fmla="*/ 0 w 65"/>
                <a:gd name="T27" fmla="*/ 112 h 115"/>
                <a:gd name="T28" fmla="*/ 0 w 65"/>
                <a:gd name="T29" fmla="*/ 1 h 115"/>
                <a:gd name="T30" fmla="*/ 7 w 65"/>
                <a:gd name="T31" fmla="*/ 0 h 115"/>
                <a:gd name="T32" fmla="*/ 15 w 65"/>
                <a:gd name="T33" fmla="*/ 1 h 115"/>
                <a:gd name="T34" fmla="*/ 15 w 65"/>
                <a:gd name="T35" fmla="*/ 4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5">
                  <a:moveTo>
                    <a:pt x="31" y="45"/>
                  </a:moveTo>
                  <a:cubicBezTo>
                    <a:pt x="21" y="45"/>
                    <a:pt x="15" y="53"/>
                    <a:pt x="15" y="64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15" y="93"/>
                    <a:pt x="21" y="102"/>
                    <a:pt x="31" y="102"/>
                  </a:cubicBezTo>
                  <a:cubicBezTo>
                    <a:pt x="43" y="102"/>
                    <a:pt x="49" y="96"/>
                    <a:pt x="49" y="73"/>
                  </a:cubicBezTo>
                  <a:cubicBezTo>
                    <a:pt x="49" y="51"/>
                    <a:pt x="43" y="45"/>
                    <a:pt x="31" y="45"/>
                  </a:cubicBezTo>
                  <a:moveTo>
                    <a:pt x="15" y="42"/>
                  </a:moveTo>
                  <a:cubicBezTo>
                    <a:pt x="19" y="36"/>
                    <a:pt x="26" y="32"/>
                    <a:pt x="36" y="32"/>
                  </a:cubicBezTo>
                  <a:cubicBezTo>
                    <a:pt x="54" y="32"/>
                    <a:pt x="65" y="43"/>
                    <a:pt x="65" y="73"/>
                  </a:cubicBezTo>
                  <a:cubicBezTo>
                    <a:pt x="65" y="104"/>
                    <a:pt x="54" y="115"/>
                    <a:pt x="36" y="115"/>
                  </a:cubicBezTo>
                  <a:cubicBezTo>
                    <a:pt x="26" y="115"/>
                    <a:pt x="19" y="111"/>
                    <a:pt x="15" y="105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4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7" name="Freeform 39"/>
            <p:cNvSpPr>
              <a:spLocks noEditPoints="1"/>
            </p:cNvSpPr>
            <p:nvPr/>
          </p:nvSpPr>
          <p:spPr bwMode="auto">
            <a:xfrm>
              <a:off x="3757" y="2169"/>
              <a:ext cx="31" cy="213"/>
            </a:xfrm>
            <a:custGeom>
              <a:avLst/>
              <a:gdLst>
                <a:gd name="T0" fmla="*/ 16 w 16"/>
                <a:gd name="T1" fmla="*/ 109 h 110"/>
                <a:gd name="T2" fmla="*/ 8 w 16"/>
                <a:gd name="T3" fmla="*/ 110 h 110"/>
                <a:gd name="T4" fmla="*/ 1 w 16"/>
                <a:gd name="T5" fmla="*/ 109 h 110"/>
                <a:gd name="T6" fmla="*/ 1 w 16"/>
                <a:gd name="T7" fmla="*/ 32 h 110"/>
                <a:gd name="T8" fmla="*/ 8 w 16"/>
                <a:gd name="T9" fmla="*/ 31 h 110"/>
                <a:gd name="T10" fmla="*/ 16 w 16"/>
                <a:gd name="T11" fmla="*/ 32 h 110"/>
                <a:gd name="T12" fmla="*/ 16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6" y="109"/>
                  </a:moveTo>
                  <a:cubicBezTo>
                    <a:pt x="16" y="109"/>
                    <a:pt x="13" y="110"/>
                    <a:pt x="8" y="110"/>
                  </a:cubicBezTo>
                  <a:cubicBezTo>
                    <a:pt x="3" y="110"/>
                    <a:pt x="1" y="109"/>
                    <a:pt x="1" y="10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3" y="31"/>
                    <a:pt x="8" y="31"/>
                  </a:cubicBezTo>
                  <a:cubicBezTo>
                    <a:pt x="13" y="31"/>
                    <a:pt x="16" y="32"/>
                    <a:pt x="16" y="32"/>
                  </a:cubicBezTo>
                  <a:lnTo>
                    <a:pt x="16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3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8" name="Freeform 40"/>
            <p:cNvSpPr>
              <a:spLocks/>
            </p:cNvSpPr>
            <p:nvPr/>
          </p:nvSpPr>
          <p:spPr bwMode="auto">
            <a:xfrm>
              <a:off x="3832" y="2163"/>
              <a:ext cx="29" cy="219"/>
            </a:xfrm>
            <a:custGeom>
              <a:avLst/>
              <a:gdLst>
                <a:gd name="T0" fmla="*/ 15 w 15"/>
                <a:gd name="T1" fmla="*/ 112 h 113"/>
                <a:gd name="T2" fmla="*/ 7 w 15"/>
                <a:gd name="T3" fmla="*/ 113 h 113"/>
                <a:gd name="T4" fmla="*/ 0 w 15"/>
                <a:gd name="T5" fmla="*/ 112 h 113"/>
                <a:gd name="T6" fmla="*/ 0 w 15"/>
                <a:gd name="T7" fmla="*/ 1 h 113"/>
                <a:gd name="T8" fmla="*/ 7 w 15"/>
                <a:gd name="T9" fmla="*/ 0 h 113"/>
                <a:gd name="T10" fmla="*/ 15 w 15"/>
                <a:gd name="T11" fmla="*/ 1 h 113"/>
                <a:gd name="T12" fmla="*/ 15 w 15"/>
                <a:gd name="T13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13">
                  <a:moveTo>
                    <a:pt x="15" y="112"/>
                  </a:move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9" name="Freeform 41"/>
            <p:cNvSpPr>
              <a:spLocks noEditPoints="1"/>
            </p:cNvSpPr>
            <p:nvPr/>
          </p:nvSpPr>
          <p:spPr bwMode="auto">
            <a:xfrm>
              <a:off x="3904" y="2169"/>
              <a:ext cx="31" cy="213"/>
            </a:xfrm>
            <a:custGeom>
              <a:avLst/>
              <a:gdLst>
                <a:gd name="T0" fmla="*/ 16 w 16"/>
                <a:gd name="T1" fmla="*/ 109 h 110"/>
                <a:gd name="T2" fmla="*/ 8 w 16"/>
                <a:gd name="T3" fmla="*/ 110 h 110"/>
                <a:gd name="T4" fmla="*/ 1 w 16"/>
                <a:gd name="T5" fmla="*/ 109 h 110"/>
                <a:gd name="T6" fmla="*/ 1 w 16"/>
                <a:gd name="T7" fmla="*/ 32 h 110"/>
                <a:gd name="T8" fmla="*/ 8 w 16"/>
                <a:gd name="T9" fmla="*/ 31 h 110"/>
                <a:gd name="T10" fmla="*/ 16 w 16"/>
                <a:gd name="T11" fmla="*/ 32 h 110"/>
                <a:gd name="T12" fmla="*/ 16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6" y="109"/>
                  </a:moveTo>
                  <a:cubicBezTo>
                    <a:pt x="16" y="109"/>
                    <a:pt x="13" y="110"/>
                    <a:pt x="8" y="110"/>
                  </a:cubicBezTo>
                  <a:cubicBezTo>
                    <a:pt x="3" y="110"/>
                    <a:pt x="1" y="109"/>
                    <a:pt x="1" y="10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3" y="31"/>
                    <a:pt x="8" y="31"/>
                  </a:cubicBezTo>
                  <a:cubicBezTo>
                    <a:pt x="13" y="31"/>
                    <a:pt x="16" y="32"/>
                    <a:pt x="16" y="32"/>
                  </a:cubicBezTo>
                  <a:lnTo>
                    <a:pt x="16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3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0" name="Freeform 42"/>
            <p:cNvSpPr>
              <a:spLocks/>
            </p:cNvSpPr>
            <p:nvPr/>
          </p:nvSpPr>
          <p:spPr bwMode="auto">
            <a:xfrm>
              <a:off x="3964" y="2196"/>
              <a:ext cx="96" cy="190"/>
            </a:xfrm>
            <a:custGeom>
              <a:avLst/>
              <a:gdLst>
                <a:gd name="T0" fmla="*/ 27 w 50"/>
                <a:gd name="T1" fmla="*/ 68 h 98"/>
                <a:gd name="T2" fmla="*/ 42 w 50"/>
                <a:gd name="T3" fmla="*/ 85 h 98"/>
                <a:gd name="T4" fmla="*/ 49 w 50"/>
                <a:gd name="T5" fmla="*/ 85 h 98"/>
                <a:gd name="T6" fmla="*/ 50 w 50"/>
                <a:gd name="T7" fmla="*/ 91 h 98"/>
                <a:gd name="T8" fmla="*/ 49 w 50"/>
                <a:gd name="T9" fmla="*/ 96 h 98"/>
                <a:gd name="T10" fmla="*/ 38 w 50"/>
                <a:gd name="T11" fmla="*/ 98 h 98"/>
                <a:gd name="T12" fmla="*/ 12 w 50"/>
                <a:gd name="T13" fmla="*/ 68 h 98"/>
                <a:gd name="T14" fmla="*/ 12 w 50"/>
                <a:gd name="T15" fmla="*/ 28 h 98"/>
                <a:gd name="T16" fmla="*/ 0 w 50"/>
                <a:gd name="T17" fmla="*/ 28 h 98"/>
                <a:gd name="T18" fmla="*/ 0 w 50"/>
                <a:gd name="T19" fmla="*/ 23 h 98"/>
                <a:gd name="T20" fmla="*/ 0 w 50"/>
                <a:gd name="T21" fmla="*/ 17 h 98"/>
                <a:gd name="T22" fmla="*/ 12 w 50"/>
                <a:gd name="T23" fmla="*/ 17 h 98"/>
                <a:gd name="T24" fmla="*/ 12 w 50"/>
                <a:gd name="T25" fmla="*/ 3 h 98"/>
                <a:gd name="T26" fmla="*/ 27 w 50"/>
                <a:gd name="T27" fmla="*/ 0 h 98"/>
                <a:gd name="T28" fmla="*/ 27 w 50"/>
                <a:gd name="T29" fmla="*/ 17 h 98"/>
                <a:gd name="T30" fmla="*/ 47 w 50"/>
                <a:gd name="T31" fmla="*/ 17 h 98"/>
                <a:gd name="T32" fmla="*/ 48 w 50"/>
                <a:gd name="T33" fmla="*/ 22 h 98"/>
                <a:gd name="T34" fmla="*/ 47 w 50"/>
                <a:gd name="T35" fmla="*/ 28 h 98"/>
                <a:gd name="T36" fmla="*/ 27 w 50"/>
                <a:gd name="T37" fmla="*/ 28 h 98"/>
                <a:gd name="T38" fmla="*/ 27 w 50"/>
                <a:gd name="T39" fmla="*/ 6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98">
                  <a:moveTo>
                    <a:pt x="27" y="68"/>
                  </a:moveTo>
                  <a:cubicBezTo>
                    <a:pt x="27" y="81"/>
                    <a:pt x="32" y="85"/>
                    <a:pt x="42" y="85"/>
                  </a:cubicBezTo>
                  <a:cubicBezTo>
                    <a:pt x="45" y="85"/>
                    <a:pt x="49" y="85"/>
                    <a:pt x="49" y="85"/>
                  </a:cubicBezTo>
                  <a:cubicBezTo>
                    <a:pt x="49" y="85"/>
                    <a:pt x="50" y="87"/>
                    <a:pt x="50" y="91"/>
                  </a:cubicBezTo>
                  <a:cubicBezTo>
                    <a:pt x="50" y="94"/>
                    <a:pt x="49" y="96"/>
                    <a:pt x="49" y="96"/>
                  </a:cubicBezTo>
                  <a:cubicBezTo>
                    <a:pt x="46" y="97"/>
                    <a:pt x="42" y="98"/>
                    <a:pt x="38" y="98"/>
                  </a:cubicBezTo>
                  <a:cubicBezTo>
                    <a:pt x="19" y="98"/>
                    <a:pt x="12" y="88"/>
                    <a:pt x="12" y="6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6"/>
                    <a:pt x="0" y="23"/>
                  </a:cubicBezTo>
                  <a:cubicBezTo>
                    <a:pt x="0" y="19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6" y="1"/>
                    <a:pt x="22" y="0"/>
                    <a:pt x="27" y="0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8" y="19"/>
                    <a:pt x="48" y="22"/>
                  </a:cubicBezTo>
                  <a:cubicBezTo>
                    <a:pt x="48" y="26"/>
                    <a:pt x="47" y="28"/>
                    <a:pt x="47" y="28"/>
                  </a:cubicBezTo>
                  <a:cubicBezTo>
                    <a:pt x="27" y="28"/>
                    <a:pt x="27" y="28"/>
                    <a:pt x="27" y="28"/>
                  </a:cubicBezTo>
                  <a:lnTo>
                    <a:pt x="27" y="6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1" name="Freeform 43"/>
            <p:cNvSpPr>
              <a:spLocks noEditPoints="1"/>
            </p:cNvSpPr>
            <p:nvPr/>
          </p:nvSpPr>
          <p:spPr bwMode="auto">
            <a:xfrm>
              <a:off x="4078" y="2225"/>
              <a:ext cx="117" cy="161"/>
            </a:xfrm>
            <a:custGeom>
              <a:avLst/>
              <a:gdLst>
                <a:gd name="T0" fmla="*/ 31 w 61"/>
                <a:gd name="T1" fmla="*/ 44 h 83"/>
                <a:gd name="T2" fmla="*/ 16 w 61"/>
                <a:gd name="T3" fmla="*/ 57 h 83"/>
                <a:gd name="T4" fmla="*/ 29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3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6 w 61"/>
                <a:gd name="T19" fmla="*/ 81 h 83"/>
                <a:gd name="T20" fmla="*/ 50 w 61"/>
                <a:gd name="T21" fmla="*/ 80 h 83"/>
                <a:gd name="T22" fmla="*/ 47 w 61"/>
                <a:gd name="T23" fmla="*/ 70 h 83"/>
                <a:gd name="T24" fmla="*/ 24 w 61"/>
                <a:gd name="T25" fmla="*/ 83 h 83"/>
                <a:gd name="T26" fmla="*/ 0 w 61"/>
                <a:gd name="T27" fmla="*/ 57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1 w 61"/>
                <a:gd name="T35" fmla="*/ 13 h 83"/>
                <a:gd name="T36" fmla="*/ 11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3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6" y="48"/>
                    <a:pt x="16" y="57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3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60" y="81"/>
                    <a:pt x="56" y="81"/>
                  </a:cubicBezTo>
                  <a:cubicBezTo>
                    <a:pt x="52" y="81"/>
                    <a:pt x="50" y="80"/>
                    <a:pt x="50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4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1" y="13"/>
                  </a:cubicBezTo>
                  <a:cubicBezTo>
                    <a:pt x="20" y="13"/>
                    <a:pt x="11" y="17"/>
                    <a:pt x="11" y="17"/>
                  </a:cubicBezTo>
                  <a:cubicBezTo>
                    <a:pt x="10" y="17"/>
                    <a:pt x="9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8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2" name="Freeform 44"/>
            <p:cNvSpPr>
              <a:spLocks/>
            </p:cNvSpPr>
            <p:nvPr/>
          </p:nvSpPr>
          <p:spPr bwMode="auto">
            <a:xfrm>
              <a:off x="4230" y="2225"/>
              <a:ext cx="106" cy="161"/>
            </a:xfrm>
            <a:custGeom>
              <a:avLst/>
              <a:gdLst>
                <a:gd name="T0" fmla="*/ 16 w 55"/>
                <a:gd name="T1" fmla="*/ 41 h 83"/>
                <a:gd name="T2" fmla="*/ 37 w 55"/>
                <a:gd name="T3" fmla="*/ 70 h 83"/>
                <a:gd name="T4" fmla="*/ 51 w 55"/>
                <a:gd name="T5" fmla="*/ 67 h 83"/>
                <a:gd name="T6" fmla="*/ 55 w 55"/>
                <a:gd name="T7" fmla="*/ 78 h 83"/>
                <a:gd name="T8" fmla="*/ 34 w 55"/>
                <a:gd name="T9" fmla="*/ 83 h 83"/>
                <a:gd name="T10" fmla="*/ 0 w 55"/>
                <a:gd name="T11" fmla="*/ 41 h 83"/>
                <a:gd name="T12" fmla="*/ 34 w 55"/>
                <a:gd name="T13" fmla="*/ 0 h 83"/>
                <a:gd name="T14" fmla="*/ 54 w 55"/>
                <a:gd name="T15" fmla="*/ 4 h 83"/>
                <a:gd name="T16" fmla="*/ 49 w 55"/>
                <a:gd name="T17" fmla="*/ 15 h 83"/>
                <a:gd name="T18" fmla="*/ 36 w 55"/>
                <a:gd name="T19" fmla="*/ 13 h 83"/>
                <a:gd name="T20" fmla="*/ 16 w 55"/>
                <a:gd name="T21" fmla="*/ 4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3">
                  <a:moveTo>
                    <a:pt x="16" y="41"/>
                  </a:moveTo>
                  <a:cubicBezTo>
                    <a:pt x="16" y="61"/>
                    <a:pt x="22" y="70"/>
                    <a:pt x="37" y="70"/>
                  </a:cubicBezTo>
                  <a:cubicBezTo>
                    <a:pt x="45" y="70"/>
                    <a:pt x="51" y="67"/>
                    <a:pt x="51" y="67"/>
                  </a:cubicBezTo>
                  <a:cubicBezTo>
                    <a:pt x="54" y="70"/>
                    <a:pt x="55" y="74"/>
                    <a:pt x="55" y="78"/>
                  </a:cubicBezTo>
                  <a:cubicBezTo>
                    <a:pt x="55" y="78"/>
                    <a:pt x="49" y="83"/>
                    <a:pt x="34" y="83"/>
                  </a:cubicBezTo>
                  <a:cubicBezTo>
                    <a:pt x="12" y="83"/>
                    <a:pt x="0" y="68"/>
                    <a:pt x="0" y="41"/>
                  </a:cubicBezTo>
                  <a:cubicBezTo>
                    <a:pt x="0" y="15"/>
                    <a:pt x="12" y="0"/>
                    <a:pt x="34" y="0"/>
                  </a:cubicBezTo>
                  <a:cubicBezTo>
                    <a:pt x="48" y="0"/>
                    <a:pt x="54" y="4"/>
                    <a:pt x="54" y="4"/>
                  </a:cubicBezTo>
                  <a:cubicBezTo>
                    <a:pt x="54" y="8"/>
                    <a:pt x="52" y="12"/>
                    <a:pt x="49" y="15"/>
                  </a:cubicBezTo>
                  <a:cubicBezTo>
                    <a:pt x="49" y="15"/>
                    <a:pt x="44" y="13"/>
                    <a:pt x="36" y="13"/>
                  </a:cubicBezTo>
                  <a:cubicBezTo>
                    <a:pt x="22" y="13"/>
                    <a:pt x="16" y="22"/>
                    <a:pt x="16" y="41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3" name="Freeform 45"/>
            <p:cNvSpPr>
              <a:spLocks noEditPoints="1"/>
            </p:cNvSpPr>
            <p:nvPr/>
          </p:nvSpPr>
          <p:spPr bwMode="auto">
            <a:xfrm>
              <a:off x="4334" y="2169"/>
              <a:ext cx="64" cy="286"/>
            </a:xfrm>
            <a:custGeom>
              <a:avLst/>
              <a:gdLst>
                <a:gd name="T0" fmla="*/ 33 w 33"/>
                <a:gd name="T1" fmla="*/ 15 h 148"/>
                <a:gd name="T2" fmla="*/ 25 w 33"/>
                <a:gd name="T3" fmla="*/ 16 h 148"/>
                <a:gd name="T4" fmla="*/ 17 w 33"/>
                <a:gd name="T5" fmla="*/ 15 h 148"/>
                <a:gd name="T6" fmla="*/ 17 w 33"/>
                <a:gd name="T7" fmla="*/ 1 h 148"/>
                <a:gd name="T8" fmla="*/ 25 w 33"/>
                <a:gd name="T9" fmla="*/ 0 h 148"/>
                <a:gd name="T10" fmla="*/ 33 w 33"/>
                <a:gd name="T11" fmla="*/ 1 h 148"/>
                <a:gd name="T12" fmla="*/ 33 w 33"/>
                <a:gd name="T13" fmla="*/ 15 h 148"/>
                <a:gd name="T14" fmla="*/ 18 w 33"/>
                <a:gd name="T15" fmla="*/ 32 h 148"/>
                <a:gd name="T16" fmla="*/ 25 w 33"/>
                <a:gd name="T17" fmla="*/ 31 h 148"/>
                <a:gd name="T18" fmla="*/ 33 w 33"/>
                <a:gd name="T19" fmla="*/ 32 h 148"/>
                <a:gd name="T20" fmla="*/ 33 w 33"/>
                <a:gd name="T21" fmla="*/ 123 h 148"/>
                <a:gd name="T22" fmla="*/ 11 w 33"/>
                <a:gd name="T23" fmla="*/ 148 h 148"/>
                <a:gd name="T24" fmla="*/ 1 w 33"/>
                <a:gd name="T25" fmla="*/ 147 h 148"/>
                <a:gd name="T26" fmla="*/ 0 w 33"/>
                <a:gd name="T27" fmla="*/ 143 h 148"/>
                <a:gd name="T28" fmla="*/ 2 w 33"/>
                <a:gd name="T29" fmla="*/ 135 h 148"/>
                <a:gd name="T30" fmla="*/ 7 w 33"/>
                <a:gd name="T31" fmla="*/ 136 h 148"/>
                <a:gd name="T32" fmla="*/ 18 w 33"/>
                <a:gd name="T33" fmla="*/ 124 h 148"/>
                <a:gd name="T34" fmla="*/ 18 w 33"/>
                <a:gd name="T35" fmla="*/ 3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148">
                  <a:moveTo>
                    <a:pt x="33" y="15"/>
                  </a:moveTo>
                  <a:cubicBezTo>
                    <a:pt x="33" y="15"/>
                    <a:pt x="30" y="16"/>
                    <a:pt x="25" y="16"/>
                  </a:cubicBezTo>
                  <a:cubicBezTo>
                    <a:pt x="20" y="16"/>
                    <a:pt x="17" y="15"/>
                    <a:pt x="17" y="15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20" y="0"/>
                    <a:pt x="25" y="0"/>
                  </a:cubicBezTo>
                  <a:cubicBezTo>
                    <a:pt x="30" y="0"/>
                    <a:pt x="33" y="1"/>
                    <a:pt x="33" y="1"/>
                  </a:cubicBezTo>
                  <a:lnTo>
                    <a:pt x="33" y="15"/>
                  </a:lnTo>
                  <a:close/>
                  <a:moveTo>
                    <a:pt x="18" y="32"/>
                  </a:moveTo>
                  <a:cubicBezTo>
                    <a:pt x="18" y="32"/>
                    <a:pt x="20" y="31"/>
                    <a:pt x="25" y="31"/>
                  </a:cubicBezTo>
                  <a:cubicBezTo>
                    <a:pt x="30" y="31"/>
                    <a:pt x="33" y="32"/>
                    <a:pt x="33" y="32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39"/>
                    <a:pt x="25" y="148"/>
                    <a:pt x="11" y="148"/>
                  </a:cubicBezTo>
                  <a:cubicBezTo>
                    <a:pt x="5" y="148"/>
                    <a:pt x="1" y="147"/>
                    <a:pt x="1" y="147"/>
                  </a:cubicBezTo>
                  <a:cubicBezTo>
                    <a:pt x="1" y="147"/>
                    <a:pt x="0" y="145"/>
                    <a:pt x="0" y="143"/>
                  </a:cubicBezTo>
                  <a:cubicBezTo>
                    <a:pt x="0" y="138"/>
                    <a:pt x="2" y="135"/>
                    <a:pt x="2" y="135"/>
                  </a:cubicBezTo>
                  <a:cubicBezTo>
                    <a:pt x="2" y="135"/>
                    <a:pt x="4" y="136"/>
                    <a:pt x="7" y="136"/>
                  </a:cubicBezTo>
                  <a:cubicBezTo>
                    <a:pt x="14" y="136"/>
                    <a:pt x="18" y="132"/>
                    <a:pt x="18" y="124"/>
                  </a:cubicBezTo>
                  <a:lnTo>
                    <a:pt x="18" y="3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4" name="Freeform 46"/>
            <p:cNvSpPr>
              <a:spLocks noEditPoints="1"/>
            </p:cNvSpPr>
            <p:nvPr/>
          </p:nvSpPr>
          <p:spPr bwMode="auto">
            <a:xfrm>
              <a:off x="4440" y="2169"/>
              <a:ext cx="31" cy="213"/>
            </a:xfrm>
            <a:custGeom>
              <a:avLst/>
              <a:gdLst>
                <a:gd name="T0" fmla="*/ 15 w 16"/>
                <a:gd name="T1" fmla="*/ 109 h 110"/>
                <a:gd name="T2" fmla="*/ 8 w 16"/>
                <a:gd name="T3" fmla="*/ 110 h 110"/>
                <a:gd name="T4" fmla="*/ 0 w 16"/>
                <a:gd name="T5" fmla="*/ 109 h 110"/>
                <a:gd name="T6" fmla="*/ 0 w 16"/>
                <a:gd name="T7" fmla="*/ 32 h 110"/>
                <a:gd name="T8" fmla="*/ 8 w 16"/>
                <a:gd name="T9" fmla="*/ 31 h 110"/>
                <a:gd name="T10" fmla="*/ 15 w 16"/>
                <a:gd name="T11" fmla="*/ 32 h 110"/>
                <a:gd name="T12" fmla="*/ 15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5" y="109"/>
                  </a:moveTo>
                  <a:cubicBezTo>
                    <a:pt x="15" y="109"/>
                    <a:pt x="13" y="110"/>
                    <a:pt x="8" y="110"/>
                  </a:cubicBezTo>
                  <a:cubicBezTo>
                    <a:pt x="3" y="110"/>
                    <a:pt x="0" y="109"/>
                    <a:pt x="0" y="10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3" y="31"/>
                    <a:pt x="8" y="31"/>
                  </a:cubicBezTo>
                  <a:cubicBezTo>
                    <a:pt x="13" y="31"/>
                    <a:pt x="15" y="32"/>
                    <a:pt x="15" y="32"/>
                  </a:cubicBezTo>
                  <a:lnTo>
                    <a:pt x="15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2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5" name="Freeform 47"/>
            <p:cNvSpPr>
              <a:spLocks noEditPoints="1"/>
            </p:cNvSpPr>
            <p:nvPr/>
          </p:nvSpPr>
          <p:spPr bwMode="auto">
            <a:xfrm>
              <a:off x="4576" y="2169"/>
              <a:ext cx="164" cy="217"/>
            </a:xfrm>
            <a:custGeom>
              <a:avLst/>
              <a:gdLst>
                <a:gd name="T0" fmla="*/ 42 w 85"/>
                <a:gd name="T1" fmla="*/ 13 h 112"/>
                <a:gd name="T2" fmla="*/ 16 w 85"/>
                <a:gd name="T3" fmla="*/ 56 h 112"/>
                <a:gd name="T4" fmla="*/ 42 w 85"/>
                <a:gd name="T5" fmla="*/ 99 h 112"/>
                <a:gd name="T6" fmla="*/ 68 w 85"/>
                <a:gd name="T7" fmla="*/ 56 h 112"/>
                <a:gd name="T8" fmla="*/ 42 w 85"/>
                <a:gd name="T9" fmla="*/ 13 h 112"/>
                <a:gd name="T10" fmla="*/ 42 w 85"/>
                <a:gd name="T11" fmla="*/ 0 h 112"/>
                <a:gd name="T12" fmla="*/ 85 w 85"/>
                <a:gd name="T13" fmla="*/ 56 h 112"/>
                <a:gd name="T14" fmla="*/ 42 w 85"/>
                <a:gd name="T15" fmla="*/ 112 h 112"/>
                <a:gd name="T16" fmla="*/ 0 w 85"/>
                <a:gd name="T17" fmla="*/ 56 h 112"/>
                <a:gd name="T18" fmla="*/ 42 w 85"/>
                <a:gd name="T1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2">
                  <a:moveTo>
                    <a:pt x="42" y="13"/>
                  </a:moveTo>
                  <a:cubicBezTo>
                    <a:pt x="26" y="13"/>
                    <a:pt x="16" y="22"/>
                    <a:pt x="16" y="56"/>
                  </a:cubicBezTo>
                  <a:cubicBezTo>
                    <a:pt x="16" y="89"/>
                    <a:pt x="26" y="99"/>
                    <a:pt x="42" y="99"/>
                  </a:cubicBezTo>
                  <a:cubicBezTo>
                    <a:pt x="58" y="99"/>
                    <a:pt x="68" y="89"/>
                    <a:pt x="68" y="56"/>
                  </a:cubicBezTo>
                  <a:cubicBezTo>
                    <a:pt x="68" y="22"/>
                    <a:pt x="58" y="13"/>
                    <a:pt x="42" y="13"/>
                  </a:cubicBezTo>
                  <a:moveTo>
                    <a:pt x="42" y="0"/>
                  </a:moveTo>
                  <a:cubicBezTo>
                    <a:pt x="68" y="0"/>
                    <a:pt x="85" y="17"/>
                    <a:pt x="85" y="56"/>
                  </a:cubicBezTo>
                  <a:cubicBezTo>
                    <a:pt x="85" y="95"/>
                    <a:pt x="68" y="112"/>
                    <a:pt x="42" y="112"/>
                  </a:cubicBezTo>
                  <a:cubicBezTo>
                    <a:pt x="16" y="112"/>
                    <a:pt x="0" y="95"/>
                    <a:pt x="0" y="56"/>
                  </a:cubicBezTo>
                  <a:cubicBezTo>
                    <a:pt x="0" y="17"/>
                    <a:pt x="16" y="0"/>
                    <a:pt x="4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6" name="Freeform 48"/>
            <p:cNvSpPr>
              <a:spLocks/>
            </p:cNvSpPr>
            <p:nvPr/>
          </p:nvSpPr>
          <p:spPr bwMode="auto">
            <a:xfrm>
              <a:off x="4771" y="2225"/>
              <a:ext cx="102" cy="161"/>
            </a:xfrm>
            <a:custGeom>
              <a:avLst/>
              <a:gdLst>
                <a:gd name="T0" fmla="*/ 28 w 53"/>
                <a:gd name="T1" fmla="*/ 0 h 83"/>
                <a:gd name="T2" fmla="*/ 50 w 53"/>
                <a:gd name="T3" fmla="*/ 4 h 83"/>
                <a:gd name="T4" fmla="*/ 46 w 53"/>
                <a:gd name="T5" fmla="*/ 15 h 83"/>
                <a:gd name="T6" fmla="*/ 30 w 53"/>
                <a:gd name="T7" fmla="*/ 13 h 83"/>
                <a:gd name="T8" fmla="*/ 14 w 53"/>
                <a:gd name="T9" fmla="*/ 24 h 83"/>
                <a:gd name="T10" fmla="*/ 33 w 53"/>
                <a:gd name="T11" fmla="*/ 36 h 83"/>
                <a:gd name="T12" fmla="*/ 53 w 53"/>
                <a:gd name="T13" fmla="*/ 59 h 83"/>
                <a:gd name="T14" fmla="*/ 25 w 53"/>
                <a:gd name="T15" fmla="*/ 83 h 83"/>
                <a:gd name="T16" fmla="*/ 0 w 53"/>
                <a:gd name="T17" fmla="*/ 77 h 83"/>
                <a:gd name="T18" fmla="*/ 4 w 53"/>
                <a:gd name="T19" fmla="*/ 66 h 83"/>
                <a:gd name="T20" fmla="*/ 24 w 53"/>
                <a:gd name="T21" fmla="*/ 70 h 83"/>
                <a:gd name="T22" fmla="*/ 39 w 53"/>
                <a:gd name="T23" fmla="*/ 59 h 83"/>
                <a:gd name="T24" fmla="*/ 21 w 53"/>
                <a:gd name="T25" fmla="*/ 46 h 83"/>
                <a:gd name="T26" fmla="*/ 0 w 53"/>
                <a:gd name="T27" fmla="*/ 24 h 83"/>
                <a:gd name="T28" fmla="*/ 28 w 53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" h="83">
                  <a:moveTo>
                    <a:pt x="28" y="0"/>
                  </a:moveTo>
                  <a:cubicBezTo>
                    <a:pt x="43" y="0"/>
                    <a:pt x="50" y="4"/>
                    <a:pt x="50" y="4"/>
                  </a:cubicBezTo>
                  <a:cubicBezTo>
                    <a:pt x="50" y="8"/>
                    <a:pt x="48" y="13"/>
                    <a:pt x="46" y="15"/>
                  </a:cubicBezTo>
                  <a:cubicBezTo>
                    <a:pt x="46" y="15"/>
                    <a:pt x="38" y="13"/>
                    <a:pt x="30" y="13"/>
                  </a:cubicBezTo>
                  <a:cubicBezTo>
                    <a:pt x="20" y="13"/>
                    <a:pt x="14" y="16"/>
                    <a:pt x="14" y="24"/>
                  </a:cubicBezTo>
                  <a:cubicBezTo>
                    <a:pt x="14" y="31"/>
                    <a:pt x="24" y="33"/>
                    <a:pt x="33" y="36"/>
                  </a:cubicBezTo>
                  <a:cubicBezTo>
                    <a:pt x="43" y="39"/>
                    <a:pt x="53" y="44"/>
                    <a:pt x="53" y="59"/>
                  </a:cubicBezTo>
                  <a:cubicBezTo>
                    <a:pt x="53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4" y="70"/>
                  </a:cubicBezTo>
                  <a:cubicBezTo>
                    <a:pt x="33" y="70"/>
                    <a:pt x="39" y="66"/>
                    <a:pt x="39" y="59"/>
                  </a:cubicBezTo>
                  <a:cubicBezTo>
                    <a:pt x="39" y="51"/>
                    <a:pt x="30" y="49"/>
                    <a:pt x="21" y="46"/>
                  </a:cubicBezTo>
                  <a:cubicBezTo>
                    <a:pt x="11" y="43"/>
                    <a:pt x="0" y="39"/>
                    <a:pt x="0" y="24"/>
                  </a:cubicBezTo>
                  <a:cubicBezTo>
                    <a:pt x="0" y="10"/>
                    <a:pt x="9" y="0"/>
                    <a:pt x="2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7" name="Freeform 49"/>
            <p:cNvSpPr>
              <a:spLocks noEditPoints="1"/>
            </p:cNvSpPr>
            <p:nvPr/>
          </p:nvSpPr>
          <p:spPr bwMode="auto">
            <a:xfrm>
              <a:off x="4900" y="2153"/>
              <a:ext cx="129" cy="233"/>
            </a:xfrm>
            <a:custGeom>
              <a:avLst/>
              <a:gdLst>
                <a:gd name="T0" fmla="*/ 35 w 67"/>
                <a:gd name="T1" fmla="*/ 1 h 120"/>
                <a:gd name="T2" fmla="*/ 48 w 67"/>
                <a:gd name="T3" fmla="*/ 7 h 120"/>
                <a:gd name="T4" fmla="*/ 29 w 67"/>
                <a:gd name="T5" fmla="*/ 27 h 120"/>
                <a:gd name="T6" fmla="*/ 20 w 67"/>
                <a:gd name="T7" fmla="*/ 22 h 120"/>
                <a:gd name="T8" fmla="*/ 35 w 67"/>
                <a:gd name="T9" fmla="*/ 1 h 120"/>
                <a:gd name="T10" fmla="*/ 34 w 67"/>
                <a:gd name="T11" fmla="*/ 49 h 120"/>
                <a:gd name="T12" fmla="*/ 16 w 67"/>
                <a:gd name="T13" fmla="*/ 78 h 120"/>
                <a:gd name="T14" fmla="*/ 34 w 67"/>
                <a:gd name="T15" fmla="*/ 108 h 120"/>
                <a:gd name="T16" fmla="*/ 52 w 67"/>
                <a:gd name="T17" fmla="*/ 78 h 120"/>
                <a:gd name="T18" fmla="*/ 34 w 67"/>
                <a:gd name="T19" fmla="*/ 49 h 120"/>
                <a:gd name="T20" fmla="*/ 34 w 67"/>
                <a:gd name="T21" fmla="*/ 37 h 120"/>
                <a:gd name="T22" fmla="*/ 67 w 67"/>
                <a:gd name="T23" fmla="*/ 78 h 120"/>
                <a:gd name="T24" fmla="*/ 34 w 67"/>
                <a:gd name="T25" fmla="*/ 120 h 120"/>
                <a:gd name="T26" fmla="*/ 0 w 67"/>
                <a:gd name="T27" fmla="*/ 78 h 120"/>
                <a:gd name="T28" fmla="*/ 34 w 67"/>
                <a:gd name="T29" fmla="*/ 3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20">
                  <a:moveTo>
                    <a:pt x="35" y="1"/>
                  </a:moveTo>
                  <a:cubicBezTo>
                    <a:pt x="39" y="0"/>
                    <a:pt x="46" y="3"/>
                    <a:pt x="48" y="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5" y="26"/>
                    <a:pt x="22" y="25"/>
                    <a:pt x="20" y="22"/>
                  </a:cubicBezTo>
                  <a:lnTo>
                    <a:pt x="35" y="1"/>
                  </a:lnTo>
                  <a:close/>
                  <a:moveTo>
                    <a:pt x="34" y="49"/>
                  </a:moveTo>
                  <a:cubicBezTo>
                    <a:pt x="23" y="49"/>
                    <a:pt x="16" y="55"/>
                    <a:pt x="16" y="78"/>
                  </a:cubicBezTo>
                  <a:cubicBezTo>
                    <a:pt x="16" y="102"/>
                    <a:pt x="23" y="108"/>
                    <a:pt x="34" y="108"/>
                  </a:cubicBezTo>
                  <a:cubicBezTo>
                    <a:pt x="45" y="108"/>
                    <a:pt x="52" y="102"/>
                    <a:pt x="52" y="78"/>
                  </a:cubicBezTo>
                  <a:cubicBezTo>
                    <a:pt x="52" y="55"/>
                    <a:pt x="45" y="49"/>
                    <a:pt x="34" y="49"/>
                  </a:cubicBezTo>
                  <a:moveTo>
                    <a:pt x="34" y="37"/>
                  </a:moveTo>
                  <a:cubicBezTo>
                    <a:pt x="55" y="37"/>
                    <a:pt x="67" y="49"/>
                    <a:pt x="67" y="78"/>
                  </a:cubicBezTo>
                  <a:cubicBezTo>
                    <a:pt x="67" y="108"/>
                    <a:pt x="54" y="120"/>
                    <a:pt x="34" y="120"/>
                  </a:cubicBezTo>
                  <a:cubicBezTo>
                    <a:pt x="13" y="120"/>
                    <a:pt x="0" y="108"/>
                    <a:pt x="0" y="78"/>
                  </a:cubicBezTo>
                  <a:cubicBezTo>
                    <a:pt x="0" y="49"/>
                    <a:pt x="13" y="37"/>
                    <a:pt x="34" y="37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8" name="Freeform 50"/>
            <p:cNvSpPr>
              <a:spLocks noEditPoints="1"/>
            </p:cNvSpPr>
            <p:nvPr/>
          </p:nvSpPr>
          <p:spPr bwMode="auto">
            <a:xfrm>
              <a:off x="5066" y="2163"/>
              <a:ext cx="125" cy="223"/>
            </a:xfrm>
            <a:custGeom>
              <a:avLst/>
              <a:gdLst>
                <a:gd name="T0" fmla="*/ 31 w 65"/>
                <a:gd name="T1" fmla="*/ 45 h 115"/>
                <a:gd name="T2" fmla="*/ 15 w 65"/>
                <a:gd name="T3" fmla="*/ 64 h 115"/>
                <a:gd name="T4" fmla="*/ 15 w 65"/>
                <a:gd name="T5" fmla="*/ 83 h 115"/>
                <a:gd name="T6" fmla="*/ 31 w 65"/>
                <a:gd name="T7" fmla="*/ 102 h 115"/>
                <a:gd name="T8" fmla="*/ 49 w 65"/>
                <a:gd name="T9" fmla="*/ 73 h 115"/>
                <a:gd name="T10" fmla="*/ 31 w 65"/>
                <a:gd name="T11" fmla="*/ 45 h 115"/>
                <a:gd name="T12" fmla="*/ 15 w 65"/>
                <a:gd name="T13" fmla="*/ 42 h 115"/>
                <a:gd name="T14" fmla="*/ 37 w 65"/>
                <a:gd name="T15" fmla="*/ 32 h 115"/>
                <a:gd name="T16" fmla="*/ 65 w 65"/>
                <a:gd name="T17" fmla="*/ 73 h 115"/>
                <a:gd name="T18" fmla="*/ 37 w 65"/>
                <a:gd name="T19" fmla="*/ 115 h 115"/>
                <a:gd name="T20" fmla="*/ 15 w 65"/>
                <a:gd name="T21" fmla="*/ 105 h 115"/>
                <a:gd name="T22" fmla="*/ 15 w 65"/>
                <a:gd name="T23" fmla="*/ 112 h 115"/>
                <a:gd name="T24" fmla="*/ 7 w 65"/>
                <a:gd name="T25" fmla="*/ 113 h 115"/>
                <a:gd name="T26" fmla="*/ 0 w 65"/>
                <a:gd name="T27" fmla="*/ 112 h 115"/>
                <a:gd name="T28" fmla="*/ 0 w 65"/>
                <a:gd name="T29" fmla="*/ 1 h 115"/>
                <a:gd name="T30" fmla="*/ 7 w 65"/>
                <a:gd name="T31" fmla="*/ 0 h 115"/>
                <a:gd name="T32" fmla="*/ 15 w 65"/>
                <a:gd name="T33" fmla="*/ 1 h 115"/>
                <a:gd name="T34" fmla="*/ 15 w 65"/>
                <a:gd name="T35" fmla="*/ 4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5">
                  <a:moveTo>
                    <a:pt x="31" y="45"/>
                  </a:moveTo>
                  <a:cubicBezTo>
                    <a:pt x="21" y="45"/>
                    <a:pt x="15" y="53"/>
                    <a:pt x="15" y="64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15" y="93"/>
                    <a:pt x="21" y="102"/>
                    <a:pt x="31" y="102"/>
                  </a:cubicBezTo>
                  <a:cubicBezTo>
                    <a:pt x="43" y="102"/>
                    <a:pt x="49" y="96"/>
                    <a:pt x="49" y="73"/>
                  </a:cubicBezTo>
                  <a:cubicBezTo>
                    <a:pt x="49" y="51"/>
                    <a:pt x="43" y="45"/>
                    <a:pt x="31" y="45"/>
                  </a:cubicBezTo>
                  <a:moveTo>
                    <a:pt x="15" y="42"/>
                  </a:moveTo>
                  <a:cubicBezTo>
                    <a:pt x="19" y="36"/>
                    <a:pt x="26" y="32"/>
                    <a:pt x="37" y="32"/>
                  </a:cubicBezTo>
                  <a:cubicBezTo>
                    <a:pt x="54" y="32"/>
                    <a:pt x="65" y="43"/>
                    <a:pt x="65" y="73"/>
                  </a:cubicBezTo>
                  <a:cubicBezTo>
                    <a:pt x="65" y="104"/>
                    <a:pt x="54" y="115"/>
                    <a:pt x="37" y="115"/>
                  </a:cubicBezTo>
                  <a:cubicBezTo>
                    <a:pt x="26" y="115"/>
                    <a:pt x="19" y="111"/>
                    <a:pt x="15" y="105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4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9" name="Freeform 51"/>
            <p:cNvSpPr>
              <a:spLocks/>
            </p:cNvSpPr>
            <p:nvPr/>
          </p:nvSpPr>
          <p:spPr bwMode="auto">
            <a:xfrm>
              <a:off x="2958" y="2523"/>
              <a:ext cx="152" cy="209"/>
            </a:xfrm>
            <a:custGeom>
              <a:avLst/>
              <a:gdLst>
                <a:gd name="T0" fmla="*/ 23 w 79"/>
                <a:gd name="T1" fmla="*/ 39 h 108"/>
                <a:gd name="T2" fmla="*/ 14 w 79"/>
                <a:gd name="T3" fmla="*/ 19 h 108"/>
                <a:gd name="T4" fmla="*/ 13 w 79"/>
                <a:gd name="T5" fmla="*/ 19 h 108"/>
                <a:gd name="T6" fmla="*/ 15 w 79"/>
                <a:gd name="T7" fmla="*/ 44 h 108"/>
                <a:gd name="T8" fmla="*/ 15 w 79"/>
                <a:gd name="T9" fmla="*/ 107 h 108"/>
                <a:gd name="T10" fmla="*/ 7 w 79"/>
                <a:gd name="T11" fmla="*/ 108 h 108"/>
                <a:gd name="T12" fmla="*/ 0 w 79"/>
                <a:gd name="T13" fmla="*/ 107 h 108"/>
                <a:gd name="T14" fmla="*/ 0 w 79"/>
                <a:gd name="T15" fmla="*/ 1 h 108"/>
                <a:gd name="T16" fmla="*/ 10 w 79"/>
                <a:gd name="T17" fmla="*/ 0 h 108"/>
                <a:gd name="T18" fmla="*/ 19 w 79"/>
                <a:gd name="T19" fmla="*/ 1 h 108"/>
                <a:gd name="T20" fmla="*/ 56 w 79"/>
                <a:gd name="T21" fmla="*/ 69 h 108"/>
                <a:gd name="T22" fmla="*/ 66 w 79"/>
                <a:gd name="T23" fmla="*/ 89 h 108"/>
                <a:gd name="T24" fmla="*/ 66 w 79"/>
                <a:gd name="T25" fmla="*/ 89 h 108"/>
                <a:gd name="T26" fmla="*/ 65 w 79"/>
                <a:gd name="T27" fmla="*/ 64 h 108"/>
                <a:gd name="T28" fmla="*/ 65 w 79"/>
                <a:gd name="T29" fmla="*/ 1 h 108"/>
                <a:gd name="T30" fmla="*/ 72 w 79"/>
                <a:gd name="T31" fmla="*/ 0 h 108"/>
                <a:gd name="T32" fmla="*/ 79 w 79"/>
                <a:gd name="T33" fmla="*/ 1 h 108"/>
                <a:gd name="T34" fmla="*/ 79 w 79"/>
                <a:gd name="T35" fmla="*/ 107 h 108"/>
                <a:gd name="T36" fmla="*/ 70 w 79"/>
                <a:gd name="T37" fmla="*/ 108 h 108"/>
                <a:gd name="T38" fmla="*/ 61 w 79"/>
                <a:gd name="T39" fmla="*/ 107 h 108"/>
                <a:gd name="T40" fmla="*/ 23 w 79"/>
                <a:gd name="T41" fmla="*/ 3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108">
                  <a:moveTo>
                    <a:pt x="23" y="39"/>
                  </a:moveTo>
                  <a:cubicBezTo>
                    <a:pt x="17" y="29"/>
                    <a:pt x="14" y="19"/>
                    <a:pt x="14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5" y="29"/>
                    <a:pt x="15" y="44"/>
                  </a:cubicBezTo>
                  <a:cubicBezTo>
                    <a:pt x="15" y="107"/>
                    <a:pt x="15" y="107"/>
                    <a:pt x="15" y="107"/>
                  </a:cubicBezTo>
                  <a:cubicBezTo>
                    <a:pt x="15" y="107"/>
                    <a:pt x="12" y="108"/>
                    <a:pt x="7" y="108"/>
                  </a:cubicBezTo>
                  <a:cubicBezTo>
                    <a:pt x="2" y="108"/>
                    <a:pt x="0" y="107"/>
                    <a:pt x="0" y="10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10" y="0"/>
                  </a:cubicBezTo>
                  <a:cubicBezTo>
                    <a:pt x="16" y="0"/>
                    <a:pt x="19" y="1"/>
                    <a:pt x="19" y="1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62" y="79"/>
                    <a:pt x="66" y="89"/>
                    <a:pt x="66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9"/>
                    <a:pt x="65" y="78"/>
                    <a:pt x="65" y="64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7" y="0"/>
                    <a:pt x="72" y="0"/>
                  </a:cubicBezTo>
                  <a:cubicBezTo>
                    <a:pt x="77" y="0"/>
                    <a:pt x="79" y="1"/>
                    <a:pt x="79" y="1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79" y="107"/>
                    <a:pt x="76" y="108"/>
                    <a:pt x="70" y="108"/>
                  </a:cubicBezTo>
                  <a:cubicBezTo>
                    <a:pt x="64" y="108"/>
                    <a:pt x="61" y="107"/>
                    <a:pt x="61" y="107"/>
                  </a:cubicBezTo>
                  <a:lnTo>
                    <a:pt x="23" y="39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0" name="Freeform 52"/>
            <p:cNvSpPr>
              <a:spLocks noEditPoints="1"/>
            </p:cNvSpPr>
            <p:nvPr/>
          </p:nvSpPr>
          <p:spPr bwMode="auto">
            <a:xfrm>
              <a:off x="3159" y="2519"/>
              <a:ext cx="29" cy="213"/>
            </a:xfrm>
            <a:custGeom>
              <a:avLst/>
              <a:gdLst>
                <a:gd name="T0" fmla="*/ 15 w 15"/>
                <a:gd name="T1" fmla="*/ 109 h 110"/>
                <a:gd name="T2" fmla="*/ 7 w 15"/>
                <a:gd name="T3" fmla="*/ 110 h 110"/>
                <a:gd name="T4" fmla="*/ 0 w 15"/>
                <a:gd name="T5" fmla="*/ 109 h 110"/>
                <a:gd name="T6" fmla="*/ 0 w 15"/>
                <a:gd name="T7" fmla="*/ 32 h 110"/>
                <a:gd name="T8" fmla="*/ 7 w 15"/>
                <a:gd name="T9" fmla="*/ 31 h 110"/>
                <a:gd name="T10" fmla="*/ 15 w 15"/>
                <a:gd name="T11" fmla="*/ 32 h 110"/>
                <a:gd name="T12" fmla="*/ 15 w 15"/>
                <a:gd name="T13" fmla="*/ 109 h 110"/>
                <a:gd name="T14" fmla="*/ 15 w 15"/>
                <a:gd name="T15" fmla="*/ 16 h 110"/>
                <a:gd name="T16" fmla="*/ 7 w 15"/>
                <a:gd name="T17" fmla="*/ 17 h 110"/>
                <a:gd name="T18" fmla="*/ 0 w 15"/>
                <a:gd name="T19" fmla="*/ 16 h 110"/>
                <a:gd name="T20" fmla="*/ 0 w 15"/>
                <a:gd name="T21" fmla="*/ 1 h 110"/>
                <a:gd name="T22" fmla="*/ 7 w 15"/>
                <a:gd name="T23" fmla="*/ 0 h 110"/>
                <a:gd name="T24" fmla="*/ 15 w 15"/>
                <a:gd name="T25" fmla="*/ 1 h 110"/>
                <a:gd name="T26" fmla="*/ 15 w 15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10">
                  <a:moveTo>
                    <a:pt x="15" y="109"/>
                  </a:moveTo>
                  <a:cubicBezTo>
                    <a:pt x="15" y="109"/>
                    <a:pt x="12" y="110"/>
                    <a:pt x="7" y="110"/>
                  </a:cubicBezTo>
                  <a:cubicBezTo>
                    <a:pt x="2" y="110"/>
                    <a:pt x="0" y="109"/>
                    <a:pt x="0" y="10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2" y="31"/>
                    <a:pt x="7" y="31"/>
                  </a:cubicBezTo>
                  <a:cubicBezTo>
                    <a:pt x="12" y="31"/>
                    <a:pt x="15" y="32"/>
                    <a:pt x="15" y="32"/>
                  </a:cubicBezTo>
                  <a:lnTo>
                    <a:pt x="15" y="109"/>
                  </a:lnTo>
                  <a:close/>
                  <a:moveTo>
                    <a:pt x="15" y="16"/>
                  </a:moveTo>
                  <a:cubicBezTo>
                    <a:pt x="15" y="16"/>
                    <a:pt x="13" y="17"/>
                    <a:pt x="7" y="17"/>
                  </a:cubicBezTo>
                  <a:cubicBezTo>
                    <a:pt x="2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3" y="0"/>
                    <a:pt x="15" y="1"/>
                    <a:pt x="15" y="1"/>
                  </a:cubicBezTo>
                  <a:lnTo>
                    <a:pt x="15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1" name="Freeform 53"/>
            <p:cNvSpPr>
              <a:spLocks noEditPoints="1"/>
            </p:cNvSpPr>
            <p:nvPr/>
          </p:nvSpPr>
          <p:spPr bwMode="auto">
            <a:xfrm>
              <a:off x="3224" y="2576"/>
              <a:ext cx="122" cy="160"/>
            </a:xfrm>
            <a:custGeom>
              <a:avLst/>
              <a:gdLst>
                <a:gd name="T0" fmla="*/ 33 w 63"/>
                <a:gd name="T1" fmla="*/ 12 h 83"/>
                <a:gd name="T2" fmla="*/ 15 w 63"/>
                <a:gd name="T3" fmla="*/ 36 h 83"/>
                <a:gd name="T4" fmla="*/ 48 w 63"/>
                <a:gd name="T5" fmla="*/ 36 h 83"/>
                <a:gd name="T6" fmla="*/ 48 w 63"/>
                <a:gd name="T7" fmla="*/ 29 h 83"/>
                <a:gd name="T8" fmla="*/ 33 w 63"/>
                <a:gd name="T9" fmla="*/ 12 h 83"/>
                <a:gd name="T10" fmla="*/ 15 w 63"/>
                <a:gd name="T11" fmla="*/ 46 h 83"/>
                <a:gd name="T12" fmla="*/ 36 w 63"/>
                <a:gd name="T13" fmla="*/ 70 h 83"/>
                <a:gd name="T14" fmla="*/ 54 w 63"/>
                <a:gd name="T15" fmla="*/ 66 h 83"/>
                <a:gd name="T16" fmla="*/ 59 w 63"/>
                <a:gd name="T17" fmla="*/ 76 h 83"/>
                <a:gd name="T18" fmla="*/ 34 w 63"/>
                <a:gd name="T19" fmla="*/ 83 h 83"/>
                <a:gd name="T20" fmla="*/ 0 w 63"/>
                <a:gd name="T21" fmla="*/ 41 h 83"/>
                <a:gd name="T22" fmla="*/ 33 w 63"/>
                <a:gd name="T23" fmla="*/ 0 h 83"/>
                <a:gd name="T24" fmla="*/ 63 w 63"/>
                <a:gd name="T25" fmla="*/ 31 h 83"/>
                <a:gd name="T26" fmla="*/ 62 w 63"/>
                <a:gd name="T27" fmla="*/ 46 h 83"/>
                <a:gd name="T28" fmla="*/ 15 w 63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83">
                  <a:moveTo>
                    <a:pt x="33" y="12"/>
                  </a:moveTo>
                  <a:cubicBezTo>
                    <a:pt x="23" y="12"/>
                    <a:pt x="17" y="19"/>
                    <a:pt x="15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4"/>
                    <a:pt x="48" y="32"/>
                    <a:pt x="48" y="29"/>
                  </a:cubicBezTo>
                  <a:cubicBezTo>
                    <a:pt x="48" y="20"/>
                    <a:pt x="44" y="12"/>
                    <a:pt x="33" y="12"/>
                  </a:cubicBezTo>
                  <a:moveTo>
                    <a:pt x="15" y="46"/>
                  </a:moveTo>
                  <a:cubicBezTo>
                    <a:pt x="17" y="64"/>
                    <a:pt x="24" y="70"/>
                    <a:pt x="36" y="70"/>
                  </a:cubicBezTo>
                  <a:cubicBezTo>
                    <a:pt x="47" y="70"/>
                    <a:pt x="54" y="66"/>
                    <a:pt x="54" y="66"/>
                  </a:cubicBezTo>
                  <a:cubicBezTo>
                    <a:pt x="57" y="68"/>
                    <a:pt x="59" y="72"/>
                    <a:pt x="59" y="76"/>
                  </a:cubicBezTo>
                  <a:cubicBezTo>
                    <a:pt x="59" y="76"/>
                    <a:pt x="50" y="83"/>
                    <a:pt x="34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3" y="0"/>
                    <a:pt x="33" y="0"/>
                  </a:cubicBezTo>
                  <a:cubicBezTo>
                    <a:pt x="52" y="0"/>
                    <a:pt x="63" y="11"/>
                    <a:pt x="63" y="31"/>
                  </a:cubicBezTo>
                  <a:cubicBezTo>
                    <a:pt x="63" y="40"/>
                    <a:pt x="62" y="46"/>
                    <a:pt x="62" y="46"/>
                  </a:cubicBezTo>
                  <a:lnTo>
                    <a:pt x="15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2" name="Freeform 54"/>
            <p:cNvSpPr>
              <a:spLocks noEditPoints="1"/>
            </p:cNvSpPr>
            <p:nvPr/>
          </p:nvSpPr>
          <p:spPr bwMode="auto">
            <a:xfrm>
              <a:off x="3381" y="2576"/>
              <a:ext cx="125" cy="224"/>
            </a:xfrm>
            <a:custGeom>
              <a:avLst/>
              <a:gdLst>
                <a:gd name="T0" fmla="*/ 31 w 65"/>
                <a:gd name="T1" fmla="*/ 13 h 116"/>
                <a:gd name="T2" fmla="*/ 15 w 65"/>
                <a:gd name="T3" fmla="*/ 32 h 116"/>
                <a:gd name="T4" fmla="*/ 15 w 65"/>
                <a:gd name="T5" fmla="*/ 51 h 116"/>
                <a:gd name="T6" fmla="*/ 31 w 65"/>
                <a:gd name="T7" fmla="*/ 70 h 116"/>
                <a:gd name="T8" fmla="*/ 50 w 65"/>
                <a:gd name="T9" fmla="*/ 42 h 116"/>
                <a:gd name="T10" fmla="*/ 31 w 65"/>
                <a:gd name="T11" fmla="*/ 13 h 116"/>
                <a:gd name="T12" fmla="*/ 37 w 65"/>
                <a:gd name="T13" fmla="*/ 0 h 116"/>
                <a:gd name="T14" fmla="*/ 65 w 65"/>
                <a:gd name="T15" fmla="*/ 42 h 116"/>
                <a:gd name="T16" fmla="*/ 37 w 65"/>
                <a:gd name="T17" fmla="*/ 83 h 116"/>
                <a:gd name="T18" fmla="*/ 15 w 65"/>
                <a:gd name="T19" fmla="*/ 73 h 116"/>
                <a:gd name="T20" fmla="*/ 15 w 65"/>
                <a:gd name="T21" fmla="*/ 115 h 116"/>
                <a:gd name="T22" fmla="*/ 7 w 65"/>
                <a:gd name="T23" fmla="*/ 116 h 116"/>
                <a:gd name="T24" fmla="*/ 0 w 65"/>
                <a:gd name="T25" fmla="*/ 115 h 116"/>
                <a:gd name="T26" fmla="*/ 0 w 65"/>
                <a:gd name="T27" fmla="*/ 3 h 116"/>
                <a:gd name="T28" fmla="*/ 7 w 65"/>
                <a:gd name="T29" fmla="*/ 2 h 116"/>
                <a:gd name="T30" fmla="*/ 15 w 65"/>
                <a:gd name="T31" fmla="*/ 3 h 116"/>
                <a:gd name="T32" fmla="*/ 15 w 65"/>
                <a:gd name="T33" fmla="*/ 10 h 116"/>
                <a:gd name="T34" fmla="*/ 37 w 65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6">
                  <a:moveTo>
                    <a:pt x="31" y="13"/>
                  </a:moveTo>
                  <a:cubicBezTo>
                    <a:pt x="21" y="13"/>
                    <a:pt x="15" y="22"/>
                    <a:pt x="15" y="3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62"/>
                    <a:pt x="21" y="70"/>
                    <a:pt x="31" y="70"/>
                  </a:cubicBezTo>
                  <a:cubicBezTo>
                    <a:pt x="43" y="70"/>
                    <a:pt x="50" y="64"/>
                    <a:pt x="50" y="42"/>
                  </a:cubicBezTo>
                  <a:cubicBezTo>
                    <a:pt x="50" y="19"/>
                    <a:pt x="43" y="13"/>
                    <a:pt x="31" y="13"/>
                  </a:cubicBezTo>
                  <a:moveTo>
                    <a:pt x="37" y="0"/>
                  </a:moveTo>
                  <a:cubicBezTo>
                    <a:pt x="54" y="0"/>
                    <a:pt x="65" y="11"/>
                    <a:pt x="65" y="42"/>
                  </a:cubicBezTo>
                  <a:cubicBezTo>
                    <a:pt x="65" y="72"/>
                    <a:pt x="54" y="83"/>
                    <a:pt x="37" y="83"/>
                  </a:cubicBezTo>
                  <a:cubicBezTo>
                    <a:pt x="26" y="83"/>
                    <a:pt x="19" y="79"/>
                    <a:pt x="15" y="73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5"/>
                    <a:pt x="12" y="116"/>
                    <a:pt x="7" y="116"/>
                  </a:cubicBezTo>
                  <a:cubicBezTo>
                    <a:pt x="2" y="116"/>
                    <a:pt x="0" y="115"/>
                    <a:pt x="0" y="1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9" y="4"/>
                    <a:pt x="26" y="0"/>
                    <a:pt x="37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3" name="Freeform 55"/>
            <p:cNvSpPr>
              <a:spLocks noEditPoints="1"/>
            </p:cNvSpPr>
            <p:nvPr/>
          </p:nvSpPr>
          <p:spPr bwMode="auto">
            <a:xfrm>
              <a:off x="3535" y="2576"/>
              <a:ext cx="124" cy="160"/>
            </a:xfrm>
            <a:custGeom>
              <a:avLst/>
              <a:gdLst>
                <a:gd name="T0" fmla="*/ 34 w 64"/>
                <a:gd name="T1" fmla="*/ 12 h 83"/>
                <a:gd name="T2" fmla="*/ 16 w 64"/>
                <a:gd name="T3" fmla="*/ 36 h 83"/>
                <a:gd name="T4" fmla="*/ 48 w 64"/>
                <a:gd name="T5" fmla="*/ 36 h 83"/>
                <a:gd name="T6" fmla="*/ 49 w 64"/>
                <a:gd name="T7" fmla="*/ 29 h 83"/>
                <a:gd name="T8" fmla="*/ 34 w 64"/>
                <a:gd name="T9" fmla="*/ 12 h 83"/>
                <a:gd name="T10" fmla="*/ 16 w 64"/>
                <a:gd name="T11" fmla="*/ 46 h 83"/>
                <a:gd name="T12" fmla="*/ 37 w 64"/>
                <a:gd name="T13" fmla="*/ 70 h 83"/>
                <a:gd name="T14" fmla="*/ 55 w 64"/>
                <a:gd name="T15" fmla="*/ 66 h 83"/>
                <a:gd name="T16" fmla="*/ 60 w 64"/>
                <a:gd name="T17" fmla="*/ 76 h 83"/>
                <a:gd name="T18" fmla="*/ 35 w 64"/>
                <a:gd name="T19" fmla="*/ 83 h 83"/>
                <a:gd name="T20" fmla="*/ 0 w 64"/>
                <a:gd name="T21" fmla="*/ 41 h 83"/>
                <a:gd name="T22" fmla="*/ 34 w 64"/>
                <a:gd name="T23" fmla="*/ 0 h 83"/>
                <a:gd name="T24" fmla="*/ 64 w 64"/>
                <a:gd name="T25" fmla="*/ 31 h 83"/>
                <a:gd name="T26" fmla="*/ 62 w 64"/>
                <a:gd name="T27" fmla="*/ 46 h 83"/>
                <a:gd name="T28" fmla="*/ 16 w 64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83">
                  <a:moveTo>
                    <a:pt x="34" y="12"/>
                  </a:moveTo>
                  <a:cubicBezTo>
                    <a:pt x="24" y="12"/>
                    <a:pt x="17" y="19"/>
                    <a:pt x="16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4"/>
                    <a:pt x="49" y="32"/>
                    <a:pt x="49" y="29"/>
                  </a:cubicBezTo>
                  <a:cubicBezTo>
                    <a:pt x="49" y="20"/>
                    <a:pt x="45" y="12"/>
                    <a:pt x="34" y="12"/>
                  </a:cubicBezTo>
                  <a:moveTo>
                    <a:pt x="16" y="46"/>
                  </a:moveTo>
                  <a:cubicBezTo>
                    <a:pt x="17" y="64"/>
                    <a:pt x="24" y="70"/>
                    <a:pt x="37" y="70"/>
                  </a:cubicBezTo>
                  <a:cubicBezTo>
                    <a:pt x="48" y="70"/>
                    <a:pt x="55" y="66"/>
                    <a:pt x="55" y="66"/>
                  </a:cubicBezTo>
                  <a:cubicBezTo>
                    <a:pt x="57" y="68"/>
                    <a:pt x="59" y="72"/>
                    <a:pt x="60" y="76"/>
                  </a:cubicBezTo>
                  <a:cubicBezTo>
                    <a:pt x="60" y="76"/>
                    <a:pt x="51" y="83"/>
                    <a:pt x="35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4" y="0"/>
                    <a:pt x="34" y="0"/>
                  </a:cubicBezTo>
                  <a:cubicBezTo>
                    <a:pt x="53" y="0"/>
                    <a:pt x="64" y="11"/>
                    <a:pt x="64" y="31"/>
                  </a:cubicBezTo>
                  <a:cubicBezTo>
                    <a:pt x="64" y="40"/>
                    <a:pt x="62" y="46"/>
                    <a:pt x="62" y="46"/>
                  </a:cubicBezTo>
                  <a:lnTo>
                    <a:pt x="16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4" name="Freeform 56"/>
            <p:cNvSpPr>
              <a:spLocks/>
            </p:cNvSpPr>
            <p:nvPr/>
          </p:nvSpPr>
          <p:spPr bwMode="auto">
            <a:xfrm>
              <a:off x="3678" y="2514"/>
              <a:ext cx="87" cy="218"/>
            </a:xfrm>
            <a:custGeom>
              <a:avLst/>
              <a:gdLst>
                <a:gd name="T0" fmla="*/ 22 w 45"/>
                <a:gd name="T1" fmla="*/ 0 h 113"/>
                <a:gd name="T2" fmla="*/ 30 w 45"/>
                <a:gd name="T3" fmla="*/ 1 h 113"/>
                <a:gd name="T4" fmla="*/ 30 w 45"/>
                <a:gd name="T5" fmla="*/ 43 h 113"/>
                <a:gd name="T6" fmla="*/ 40 w 45"/>
                <a:gd name="T7" fmla="*/ 37 h 113"/>
                <a:gd name="T8" fmla="*/ 43 w 45"/>
                <a:gd name="T9" fmla="*/ 40 h 113"/>
                <a:gd name="T10" fmla="*/ 45 w 45"/>
                <a:gd name="T11" fmla="*/ 45 h 113"/>
                <a:gd name="T12" fmla="*/ 30 w 45"/>
                <a:gd name="T13" fmla="*/ 54 h 113"/>
                <a:gd name="T14" fmla="*/ 30 w 45"/>
                <a:gd name="T15" fmla="*/ 112 h 113"/>
                <a:gd name="T16" fmla="*/ 22 w 45"/>
                <a:gd name="T17" fmla="*/ 113 h 113"/>
                <a:gd name="T18" fmla="*/ 15 w 45"/>
                <a:gd name="T19" fmla="*/ 112 h 113"/>
                <a:gd name="T20" fmla="*/ 15 w 45"/>
                <a:gd name="T21" fmla="*/ 62 h 113"/>
                <a:gd name="T22" fmla="*/ 5 w 45"/>
                <a:gd name="T23" fmla="*/ 68 h 113"/>
                <a:gd name="T24" fmla="*/ 2 w 45"/>
                <a:gd name="T25" fmla="*/ 65 h 113"/>
                <a:gd name="T26" fmla="*/ 0 w 45"/>
                <a:gd name="T27" fmla="*/ 60 h 113"/>
                <a:gd name="T28" fmla="*/ 15 w 45"/>
                <a:gd name="T29" fmla="*/ 52 h 113"/>
                <a:gd name="T30" fmla="*/ 15 w 45"/>
                <a:gd name="T31" fmla="*/ 1 h 113"/>
                <a:gd name="T32" fmla="*/ 22 w 45"/>
                <a:gd name="T33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" h="113">
                  <a:moveTo>
                    <a:pt x="22" y="0"/>
                  </a:moveTo>
                  <a:cubicBezTo>
                    <a:pt x="27" y="0"/>
                    <a:pt x="30" y="1"/>
                    <a:pt x="30" y="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7"/>
                    <a:pt x="42" y="38"/>
                    <a:pt x="43" y="40"/>
                  </a:cubicBezTo>
                  <a:cubicBezTo>
                    <a:pt x="45" y="43"/>
                    <a:pt x="45" y="45"/>
                    <a:pt x="45" y="45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112"/>
                    <a:pt x="30" y="112"/>
                    <a:pt x="30" y="112"/>
                  </a:cubicBezTo>
                  <a:cubicBezTo>
                    <a:pt x="30" y="112"/>
                    <a:pt x="27" y="113"/>
                    <a:pt x="22" y="113"/>
                  </a:cubicBezTo>
                  <a:cubicBezTo>
                    <a:pt x="17" y="113"/>
                    <a:pt x="15" y="112"/>
                    <a:pt x="15" y="11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3" y="67"/>
                    <a:pt x="2" y="65"/>
                  </a:cubicBezTo>
                  <a:cubicBezTo>
                    <a:pt x="0" y="62"/>
                    <a:pt x="0" y="60"/>
                    <a:pt x="0" y="60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7" y="0"/>
                    <a:pt x="2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5" name="Freeform 57"/>
            <p:cNvSpPr>
              <a:spLocks/>
            </p:cNvSpPr>
            <p:nvPr/>
          </p:nvSpPr>
          <p:spPr bwMode="auto">
            <a:xfrm>
              <a:off x="3792" y="2576"/>
              <a:ext cx="119" cy="156"/>
            </a:xfrm>
            <a:custGeom>
              <a:avLst/>
              <a:gdLst>
                <a:gd name="T0" fmla="*/ 62 w 62"/>
                <a:gd name="T1" fmla="*/ 80 h 81"/>
                <a:gd name="T2" fmla="*/ 54 w 62"/>
                <a:gd name="T3" fmla="*/ 81 h 81"/>
                <a:gd name="T4" fmla="*/ 46 w 62"/>
                <a:gd name="T5" fmla="*/ 80 h 81"/>
                <a:gd name="T6" fmla="*/ 46 w 62"/>
                <a:gd name="T7" fmla="*/ 26 h 81"/>
                <a:gd name="T8" fmla="*/ 32 w 62"/>
                <a:gd name="T9" fmla="*/ 13 h 81"/>
                <a:gd name="T10" fmla="*/ 15 w 62"/>
                <a:gd name="T11" fmla="*/ 22 h 81"/>
                <a:gd name="T12" fmla="*/ 15 w 62"/>
                <a:gd name="T13" fmla="*/ 80 h 81"/>
                <a:gd name="T14" fmla="*/ 8 w 62"/>
                <a:gd name="T15" fmla="*/ 81 h 81"/>
                <a:gd name="T16" fmla="*/ 0 w 62"/>
                <a:gd name="T17" fmla="*/ 80 h 81"/>
                <a:gd name="T18" fmla="*/ 0 w 62"/>
                <a:gd name="T19" fmla="*/ 3 h 81"/>
                <a:gd name="T20" fmla="*/ 8 w 62"/>
                <a:gd name="T21" fmla="*/ 2 h 81"/>
                <a:gd name="T22" fmla="*/ 15 w 62"/>
                <a:gd name="T23" fmla="*/ 3 h 81"/>
                <a:gd name="T24" fmla="*/ 15 w 62"/>
                <a:gd name="T25" fmla="*/ 10 h 81"/>
                <a:gd name="T26" fmla="*/ 38 w 62"/>
                <a:gd name="T27" fmla="*/ 0 h 81"/>
                <a:gd name="T28" fmla="*/ 62 w 62"/>
                <a:gd name="T29" fmla="*/ 23 h 81"/>
                <a:gd name="T30" fmla="*/ 62 w 62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81">
                  <a:moveTo>
                    <a:pt x="62" y="80"/>
                  </a:moveTo>
                  <a:cubicBezTo>
                    <a:pt x="62" y="80"/>
                    <a:pt x="59" y="81"/>
                    <a:pt x="54" y="81"/>
                  </a:cubicBezTo>
                  <a:cubicBezTo>
                    <a:pt x="49" y="81"/>
                    <a:pt x="46" y="80"/>
                    <a:pt x="46" y="80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17"/>
                    <a:pt x="42" y="13"/>
                    <a:pt x="32" y="13"/>
                  </a:cubicBezTo>
                  <a:cubicBezTo>
                    <a:pt x="26" y="13"/>
                    <a:pt x="19" y="16"/>
                    <a:pt x="15" y="2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3" y="81"/>
                    <a:pt x="8" y="81"/>
                  </a:cubicBezTo>
                  <a:cubicBezTo>
                    <a:pt x="3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2"/>
                    <a:pt x="8" y="2"/>
                  </a:cubicBezTo>
                  <a:cubicBezTo>
                    <a:pt x="13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1" y="4"/>
                    <a:pt x="29" y="0"/>
                    <a:pt x="38" y="0"/>
                  </a:cubicBezTo>
                  <a:cubicBezTo>
                    <a:pt x="53" y="0"/>
                    <a:pt x="62" y="10"/>
                    <a:pt x="62" y="23"/>
                  </a:cubicBezTo>
                  <a:lnTo>
                    <a:pt x="62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6" name="Freeform 58"/>
            <p:cNvSpPr>
              <a:spLocks noEditPoints="1"/>
            </p:cNvSpPr>
            <p:nvPr/>
          </p:nvSpPr>
          <p:spPr bwMode="auto">
            <a:xfrm>
              <a:off x="3946" y="2576"/>
              <a:ext cx="130" cy="160"/>
            </a:xfrm>
            <a:custGeom>
              <a:avLst/>
              <a:gdLst>
                <a:gd name="T0" fmla="*/ 33 w 67"/>
                <a:gd name="T1" fmla="*/ 12 h 83"/>
                <a:gd name="T2" fmla="*/ 15 w 67"/>
                <a:gd name="T3" fmla="*/ 42 h 83"/>
                <a:gd name="T4" fmla="*/ 33 w 67"/>
                <a:gd name="T5" fmla="*/ 71 h 83"/>
                <a:gd name="T6" fmla="*/ 51 w 67"/>
                <a:gd name="T7" fmla="*/ 42 h 83"/>
                <a:gd name="T8" fmla="*/ 33 w 67"/>
                <a:gd name="T9" fmla="*/ 12 h 83"/>
                <a:gd name="T10" fmla="*/ 33 w 67"/>
                <a:gd name="T11" fmla="*/ 0 h 83"/>
                <a:gd name="T12" fmla="*/ 67 w 67"/>
                <a:gd name="T13" fmla="*/ 42 h 83"/>
                <a:gd name="T14" fmla="*/ 33 w 67"/>
                <a:gd name="T15" fmla="*/ 83 h 83"/>
                <a:gd name="T16" fmla="*/ 0 w 67"/>
                <a:gd name="T17" fmla="*/ 42 h 83"/>
                <a:gd name="T18" fmla="*/ 33 w 6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83">
                  <a:moveTo>
                    <a:pt x="33" y="12"/>
                  </a:moveTo>
                  <a:cubicBezTo>
                    <a:pt x="22" y="12"/>
                    <a:pt x="15" y="18"/>
                    <a:pt x="15" y="42"/>
                  </a:cubicBezTo>
                  <a:cubicBezTo>
                    <a:pt x="15" y="65"/>
                    <a:pt x="22" y="71"/>
                    <a:pt x="33" y="71"/>
                  </a:cubicBezTo>
                  <a:cubicBezTo>
                    <a:pt x="44" y="71"/>
                    <a:pt x="51" y="65"/>
                    <a:pt x="51" y="42"/>
                  </a:cubicBezTo>
                  <a:cubicBezTo>
                    <a:pt x="51" y="18"/>
                    <a:pt x="44" y="12"/>
                    <a:pt x="33" y="12"/>
                  </a:cubicBezTo>
                  <a:moveTo>
                    <a:pt x="33" y="0"/>
                  </a:moveTo>
                  <a:cubicBezTo>
                    <a:pt x="54" y="0"/>
                    <a:pt x="67" y="12"/>
                    <a:pt x="67" y="42"/>
                  </a:cubicBezTo>
                  <a:cubicBezTo>
                    <a:pt x="67" y="71"/>
                    <a:pt x="54" y="83"/>
                    <a:pt x="33" y="83"/>
                  </a:cubicBezTo>
                  <a:cubicBezTo>
                    <a:pt x="12" y="83"/>
                    <a:pt x="0" y="71"/>
                    <a:pt x="0" y="42"/>
                  </a:cubicBezTo>
                  <a:cubicBezTo>
                    <a:pt x="0" y="12"/>
                    <a:pt x="12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7" name="Freeform 59"/>
            <p:cNvSpPr>
              <a:spLocks/>
            </p:cNvSpPr>
            <p:nvPr/>
          </p:nvSpPr>
          <p:spPr bwMode="auto">
            <a:xfrm>
              <a:off x="4103" y="2576"/>
              <a:ext cx="104" cy="160"/>
            </a:xfrm>
            <a:custGeom>
              <a:avLst/>
              <a:gdLst>
                <a:gd name="T0" fmla="*/ 29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1 w 54"/>
                <a:gd name="T7" fmla="*/ 13 h 83"/>
                <a:gd name="T8" fmla="*/ 15 w 54"/>
                <a:gd name="T9" fmla="*/ 24 h 83"/>
                <a:gd name="T10" fmla="*/ 34 w 54"/>
                <a:gd name="T11" fmla="*/ 36 h 83"/>
                <a:gd name="T12" fmla="*/ 54 w 54"/>
                <a:gd name="T13" fmla="*/ 59 h 83"/>
                <a:gd name="T14" fmla="*/ 26 w 54"/>
                <a:gd name="T15" fmla="*/ 83 h 83"/>
                <a:gd name="T16" fmla="*/ 0 w 54"/>
                <a:gd name="T17" fmla="*/ 77 h 83"/>
                <a:gd name="T18" fmla="*/ 5 w 54"/>
                <a:gd name="T19" fmla="*/ 66 h 83"/>
                <a:gd name="T20" fmla="*/ 25 w 54"/>
                <a:gd name="T21" fmla="*/ 70 h 83"/>
                <a:gd name="T22" fmla="*/ 39 w 54"/>
                <a:gd name="T23" fmla="*/ 59 h 83"/>
                <a:gd name="T24" fmla="*/ 22 w 54"/>
                <a:gd name="T25" fmla="*/ 46 h 83"/>
                <a:gd name="T26" fmla="*/ 1 w 54"/>
                <a:gd name="T27" fmla="*/ 24 h 83"/>
                <a:gd name="T28" fmla="*/ 29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9" y="0"/>
                  </a:moveTo>
                  <a:cubicBezTo>
                    <a:pt x="44" y="0"/>
                    <a:pt x="50" y="4"/>
                    <a:pt x="50" y="4"/>
                  </a:cubicBezTo>
                  <a:cubicBezTo>
                    <a:pt x="50" y="8"/>
                    <a:pt x="49" y="13"/>
                    <a:pt x="46" y="15"/>
                  </a:cubicBezTo>
                  <a:cubicBezTo>
                    <a:pt x="46" y="15"/>
                    <a:pt x="39" y="13"/>
                    <a:pt x="31" y="13"/>
                  </a:cubicBezTo>
                  <a:cubicBezTo>
                    <a:pt x="20" y="13"/>
                    <a:pt x="15" y="17"/>
                    <a:pt x="15" y="24"/>
                  </a:cubicBezTo>
                  <a:cubicBezTo>
                    <a:pt x="15" y="31"/>
                    <a:pt x="25" y="33"/>
                    <a:pt x="34" y="36"/>
                  </a:cubicBezTo>
                  <a:cubicBezTo>
                    <a:pt x="44" y="39"/>
                    <a:pt x="54" y="44"/>
                    <a:pt x="54" y="59"/>
                  </a:cubicBezTo>
                  <a:cubicBezTo>
                    <a:pt x="54" y="74"/>
                    <a:pt x="45" y="83"/>
                    <a:pt x="26" y="83"/>
                  </a:cubicBezTo>
                  <a:cubicBezTo>
                    <a:pt x="10" y="83"/>
                    <a:pt x="0" y="77"/>
                    <a:pt x="0" y="77"/>
                  </a:cubicBezTo>
                  <a:cubicBezTo>
                    <a:pt x="0" y="73"/>
                    <a:pt x="2" y="69"/>
                    <a:pt x="5" y="66"/>
                  </a:cubicBezTo>
                  <a:cubicBezTo>
                    <a:pt x="5" y="66"/>
                    <a:pt x="14" y="70"/>
                    <a:pt x="25" y="70"/>
                  </a:cubicBezTo>
                  <a:cubicBezTo>
                    <a:pt x="34" y="70"/>
                    <a:pt x="39" y="67"/>
                    <a:pt x="39" y="59"/>
                  </a:cubicBezTo>
                  <a:cubicBezTo>
                    <a:pt x="39" y="51"/>
                    <a:pt x="31" y="49"/>
                    <a:pt x="22" y="46"/>
                  </a:cubicBezTo>
                  <a:cubicBezTo>
                    <a:pt x="12" y="43"/>
                    <a:pt x="1" y="39"/>
                    <a:pt x="1" y="24"/>
                  </a:cubicBezTo>
                  <a:cubicBezTo>
                    <a:pt x="1" y="10"/>
                    <a:pt x="10" y="0"/>
                    <a:pt x="29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8" name="Freeform 60"/>
            <p:cNvSpPr>
              <a:spLocks noEditPoints="1"/>
            </p:cNvSpPr>
            <p:nvPr/>
          </p:nvSpPr>
          <p:spPr bwMode="auto">
            <a:xfrm>
              <a:off x="4242" y="2576"/>
              <a:ext cx="125" cy="224"/>
            </a:xfrm>
            <a:custGeom>
              <a:avLst/>
              <a:gdLst>
                <a:gd name="T0" fmla="*/ 31 w 65"/>
                <a:gd name="T1" fmla="*/ 13 h 116"/>
                <a:gd name="T2" fmla="*/ 15 w 65"/>
                <a:gd name="T3" fmla="*/ 32 h 116"/>
                <a:gd name="T4" fmla="*/ 15 w 65"/>
                <a:gd name="T5" fmla="*/ 51 h 116"/>
                <a:gd name="T6" fmla="*/ 31 w 65"/>
                <a:gd name="T7" fmla="*/ 70 h 116"/>
                <a:gd name="T8" fmla="*/ 49 w 65"/>
                <a:gd name="T9" fmla="*/ 42 h 116"/>
                <a:gd name="T10" fmla="*/ 31 w 65"/>
                <a:gd name="T11" fmla="*/ 13 h 116"/>
                <a:gd name="T12" fmla="*/ 36 w 65"/>
                <a:gd name="T13" fmla="*/ 0 h 116"/>
                <a:gd name="T14" fmla="*/ 65 w 65"/>
                <a:gd name="T15" fmla="*/ 42 h 116"/>
                <a:gd name="T16" fmla="*/ 36 w 65"/>
                <a:gd name="T17" fmla="*/ 83 h 116"/>
                <a:gd name="T18" fmla="*/ 15 w 65"/>
                <a:gd name="T19" fmla="*/ 73 h 116"/>
                <a:gd name="T20" fmla="*/ 15 w 65"/>
                <a:gd name="T21" fmla="*/ 115 h 116"/>
                <a:gd name="T22" fmla="*/ 7 w 65"/>
                <a:gd name="T23" fmla="*/ 116 h 116"/>
                <a:gd name="T24" fmla="*/ 0 w 65"/>
                <a:gd name="T25" fmla="*/ 115 h 116"/>
                <a:gd name="T26" fmla="*/ 0 w 65"/>
                <a:gd name="T27" fmla="*/ 3 h 116"/>
                <a:gd name="T28" fmla="*/ 7 w 65"/>
                <a:gd name="T29" fmla="*/ 2 h 116"/>
                <a:gd name="T30" fmla="*/ 15 w 65"/>
                <a:gd name="T31" fmla="*/ 3 h 116"/>
                <a:gd name="T32" fmla="*/ 15 w 65"/>
                <a:gd name="T33" fmla="*/ 10 h 116"/>
                <a:gd name="T34" fmla="*/ 36 w 65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6">
                  <a:moveTo>
                    <a:pt x="31" y="13"/>
                  </a:moveTo>
                  <a:cubicBezTo>
                    <a:pt x="21" y="13"/>
                    <a:pt x="15" y="22"/>
                    <a:pt x="15" y="3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62"/>
                    <a:pt x="21" y="70"/>
                    <a:pt x="31" y="70"/>
                  </a:cubicBezTo>
                  <a:cubicBezTo>
                    <a:pt x="43" y="70"/>
                    <a:pt x="49" y="64"/>
                    <a:pt x="49" y="42"/>
                  </a:cubicBezTo>
                  <a:cubicBezTo>
                    <a:pt x="49" y="19"/>
                    <a:pt x="43" y="13"/>
                    <a:pt x="31" y="13"/>
                  </a:cubicBezTo>
                  <a:moveTo>
                    <a:pt x="36" y="0"/>
                  </a:moveTo>
                  <a:cubicBezTo>
                    <a:pt x="54" y="0"/>
                    <a:pt x="65" y="11"/>
                    <a:pt x="65" y="42"/>
                  </a:cubicBezTo>
                  <a:cubicBezTo>
                    <a:pt x="65" y="72"/>
                    <a:pt x="54" y="83"/>
                    <a:pt x="36" y="83"/>
                  </a:cubicBezTo>
                  <a:cubicBezTo>
                    <a:pt x="26" y="83"/>
                    <a:pt x="19" y="79"/>
                    <a:pt x="15" y="73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5"/>
                    <a:pt x="12" y="116"/>
                    <a:pt x="7" y="116"/>
                  </a:cubicBezTo>
                  <a:cubicBezTo>
                    <a:pt x="2" y="116"/>
                    <a:pt x="0" y="115"/>
                    <a:pt x="0" y="1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9" y="4"/>
                    <a:pt x="26" y="0"/>
                    <a:pt x="36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9" name="Freeform 61"/>
            <p:cNvSpPr>
              <a:spLocks/>
            </p:cNvSpPr>
            <p:nvPr/>
          </p:nvSpPr>
          <p:spPr bwMode="auto">
            <a:xfrm>
              <a:off x="4404" y="2577"/>
              <a:ext cx="89" cy="155"/>
            </a:xfrm>
            <a:custGeom>
              <a:avLst/>
              <a:gdLst>
                <a:gd name="T0" fmla="*/ 33 w 46"/>
                <a:gd name="T1" fmla="*/ 0 h 80"/>
                <a:gd name="T2" fmla="*/ 46 w 46"/>
                <a:gd name="T3" fmla="*/ 3 h 80"/>
                <a:gd name="T4" fmla="*/ 40 w 46"/>
                <a:gd name="T5" fmla="*/ 16 h 80"/>
                <a:gd name="T6" fmla="*/ 30 w 46"/>
                <a:gd name="T7" fmla="*/ 13 h 80"/>
                <a:gd name="T8" fmla="*/ 15 w 46"/>
                <a:gd name="T9" fmla="*/ 24 h 80"/>
                <a:gd name="T10" fmla="*/ 15 w 46"/>
                <a:gd name="T11" fmla="*/ 79 h 80"/>
                <a:gd name="T12" fmla="*/ 7 w 46"/>
                <a:gd name="T13" fmla="*/ 80 h 80"/>
                <a:gd name="T14" fmla="*/ 0 w 46"/>
                <a:gd name="T15" fmla="*/ 79 h 80"/>
                <a:gd name="T16" fmla="*/ 0 w 46"/>
                <a:gd name="T17" fmla="*/ 2 h 80"/>
                <a:gd name="T18" fmla="*/ 7 w 46"/>
                <a:gd name="T19" fmla="*/ 1 h 80"/>
                <a:gd name="T20" fmla="*/ 15 w 46"/>
                <a:gd name="T21" fmla="*/ 2 h 80"/>
                <a:gd name="T22" fmla="*/ 15 w 46"/>
                <a:gd name="T23" fmla="*/ 12 h 80"/>
                <a:gd name="T24" fmla="*/ 33 w 46"/>
                <a:gd name="T2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80">
                  <a:moveTo>
                    <a:pt x="33" y="0"/>
                  </a:moveTo>
                  <a:cubicBezTo>
                    <a:pt x="39" y="0"/>
                    <a:pt x="43" y="1"/>
                    <a:pt x="46" y="3"/>
                  </a:cubicBezTo>
                  <a:cubicBezTo>
                    <a:pt x="46" y="9"/>
                    <a:pt x="44" y="13"/>
                    <a:pt x="40" y="16"/>
                  </a:cubicBezTo>
                  <a:cubicBezTo>
                    <a:pt x="37" y="14"/>
                    <a:pt x="34" y="13"/>
                    <a:pt x="30" y="13"/>
                  </a:cubicBezTo>
                  <a:cubicBezTo>
                    <a:pt x="24" y="13"/>
                    <a:pt x="19" y="17"/>
                    <a:pt x="15" y="24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2" y="80"/>
                    <a:pt x="7" y="80"/>
                  </a:cubicBezTo>
                  <a:cubicBezTo>
                    <a:pt x="2" y="80"/>
                    <a:pt x="0" y="79"/>
                    <a:pt x="0" y="7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7" y="1"/>
                  </a:cubicBezTo>
                  <a:cubicBezTo>
                    <a:pt x="12" y="1"/>
                    <a:pt x="15" y="2"/>
                    <a:pt x="15" y="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20" y="3"/>
                    <a:pt x="27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0" name="Freeform 62"/>
            <p:cNvSpPr>
              <a:spLocks noEditPoints="1"/>
            </p:cNvSpPr>
            <p:nvPr/>
          </p:nvSpPr>
          <p:spPr bwMode="auto">
            <a:xfrm>
              <a:off x="4506" y="2576"/>
              <a:ext cx="118" cy="160"/>
            </a:xfrm>
            <a:custGeom>
              <a:avLst/>
              <a:gdLst>
                <a:gd name="T0" fmla="*/ 31 w 61"/>
                <a:gd name="T1" fmla="*/ 44 h 83"/>
                <a:gd name="T2" fmla="*/ 16 w 61"/>
                <a:gd name="T3" fmla="*/ 58 h 83"/>
                <a:gd name="T4" fmla="*/ 29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2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5 w 61"/>
                <a:gd name="T19" fmla="*/ 81 h 83"/>
                <a:gd name="T20" fmla="*/ 49 w 61"/>
                <a:gd name="T21" fmla="*/ 80 h 83"/>
                <a:gd name="T22" fmla="*/ 47 w 61"/>
                <a:gd name="T23" fmla="*/ 71 h 83"/>
                <a:gd name="T24" fmla="*/ 23 w 61"/>
                <a:gd name="T25" fmla="*/ 83 h 83"/>
                <a:gd name="T26" fmla="*/ 0 w 61"/>
                <a:gd name="T27" fmla="*/ 58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1 w 61"/>
                <a:gd name="T35" fmla="*/ 13 h 83"/>
                <a:gd name="T36" fmla="*/ 10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2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6" y="48"/>
                    <a:pt x="16" y="58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2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60" y="81"/>
                    <a:pt x="55" y="81"/>
                  </a:cubicBezTo>
                  <a:cubicBezTo>
                    <a:pt x="52" y="81"/>
                    <a:pt x="49" y="80"/>
                    <a:pt x="49" y="80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3" y="79"/>
                    <a:pt x="35" y="83"/>
                    <a:pt x="23" y="83"/>
                  </a:cubicBezTo>
                  <a:cubicBezTo>
                    <a:pt x="9" y="83"/>
                    <a:pt x="0" y="75"/>
                    <a:pt x="0" y="58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1" y="13"/>
                  </a:cubicBezTo>
                  <a:cubicBezTo>
                    <a:pt x="20" y="13"/>
                    <a:pt x="10" y="17"/>
                    <a:pt x="10" y="17"/>
                  </a:cubicBezTo>
                  <a:cubicBezTo>
                    <a:pt x="10" y="17"/>
                    <a:pt x="8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7" y="0"/>
                    <a:pt x="3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1" name="Freeform 63"/>
            <p:cNvSpPr>
              <a:spLocks/>
            </p:cNvSpPr>
            <p:nvPr/>
          </p:nvSpPr>
          <p:spPr bwMode="auto">
            <a:xfrm>
              <a:off x="4651" y="2579"/>
              <a:ext cx="218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6 h 79"/>
                <a:gd name="T4" fmla="*/ 56 w 113"/>
                <a:gd name="T5" fmla="*/ 16 h 79"/>
                <a:gd name="T6" fmla="*/ 52 w 113"/>
                <a:gd name="T7" fmla="*/ 37 h 79"/>
                <a:gd name="T8" fmla="*/ 40 w 113"/>
                <a:gd name="T9" fmla="*/ 78 h 79"/>
                <a:gd name="T10" fmla="*/ 31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7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1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2 w 113"/>
                <a:gd name="T39" fmla="*/ 64 h 79"/>
                <a:gd name="T40" fmla="*/ 85 w 113"/>
                <a:gd name="T41" fmla="*/ 49 h 79"/>
                <a:gd name="T42" fmla="*/ 99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2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1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3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6"/>
                    <a:pt x="31" y="61"/>
                    <a:pt x="31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1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6"/>
                    <a:pt x="81" y="61"/>
                    <a:pt x="81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2" y="61"/>
                    <a:pt x="83" y="56"/>
                    <a:pt x="85" y="49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4" y="79"/>
                    <a:pt x="81" y="79"/>
                  </a:cubicBezTo>
                  <a:cubicBezTo>
                    <a:pt x="78" y="79"/>
                    <a:pt x="75" y="79"/>
                    <a:pt x="72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2" name="Freeform 64"/>
            <p:cNvSpPr>
              <a:spLocks/>
            </p:cNvSpPr>
            <p:nvPr/>
          </p:nvSpPr>
          <p:spPr bwMode="auto">
            <a:xfrm>
              <a:off x="4896" y="2576"/>
              <a:ext cx="120" cy="156"/>
            </a:xfrm>
            <a:custGeom>
              <a:avLst/>
              <a:gdLst>
                <a:gd name="T0" fmla="*/ 62 w 62"/>
                <a:gd name="T1" fmla="*/ 80 h 81"/>
                <a:gd name="T2" fmla="*/ 54 w 62"/>
                <a:gd name="T3" fmla="*/ 81 h 81"/>
                <a:gd name="T4" fmla="*/ 47 w 62"/>
                <a:gd name="T5" fmla="*/ 80 h 81"/>
                <a:gd name="T6" fmla="*/ 47 w 62"/>
                <a:gd name="T7" fmla="*/ 26 h 81"/>
                <a:gd name="T8" fmla="*/ 33 w 62"/>
                <a:gd name="T9" fmla="*/ 13 h 81"/>
                <a:gd name="T10" fmla="*/ 16 w 62"/>
                <a:gd name="T11" fmla="*/ 22 h 81"/>
                <a:gd name="T12" fmla="*/ 16 w 62"/>
                <a:gd name="T13" fmla="*/ 80 h 81"/>
                <a:gd name="T14" fmla="*/ 8 w 62"/>
                <a:gd name="T15" fmla="*/ 81 h 81"/>
                <a:gd name="T16" fmla="*/ 0 w 62"/>
                <a:gd name="T17" fmla="*/ 80 h 81"/>
                <a:gd name="T18" fmla="*/ 0 w 62"/>
                <a:gd name="T19" fmla="*/ 3 h 81"/>
                <a:gd name="T20" fmla="*/ 8 w 62"/>
                <a:gd name="T21" fmla="*/ 2 h 81"/>
                <a:gd name="T22" fmla="*/ 16 w 62"/>
                <a:gd name="T23" fmla="*/ 3 h 81"/>
                <a:gd name="T24" fmla="*/ 16 w 62"/>
                <a:gd name="T25" fmla="*/ 10 h 81"/>
                <a:gd name="T26" fmla="*/ 38 w 62"/>
                <a:gd name="T27" fmla="*/ 0 h 81"/>
                <a:gd name="T28" fmla="*/ 62 w 62"/>
                <a:gd name="T29" fmla="*/ 23 h 81"/>
                <a:gd name="T30" fmla="*/ 62 w 62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81">
                  <a:moveTo>
                    <a:pt x="62" y="80"/>
                  </a:moveTo>
                  <a:cubicBezTo>
                    <a:pt x="62" y="80"/>
                    <a:pt x="59" y="81"/>
                    <a:pt x="54" y="81"/>
                  </a:cubicBezTo>
                  <a:cubicBezTo>
                    <a:pt x="49" y="81"/>
                    <a:pt x="47" y="80"/>
                    <a:pt x="47" y="80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17"/>
                    <a:pt x="42" y="13"/>
                    <a:pt x="33" y="13"/>
                  </a:cubicBezTo>
                  <a:cubicBezTo>
                    <a:pt x="26" y="13"/>
                    <a:pt x="19" y="16"/>
                    <a:pt x="16" y="2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3" y="81"/>
                    <a:pt x="8" y="81"/>
                  </a:cubicBezTo>
                  <a:cubicBezTo>
                    <a:pt x="3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2"/>
                    <a:pt x="8" y="2"/>
                  </a:cubicBezTo>
                  <a:cubicBezTo>
                    <a:pt x="13" y="2"/>
                    <a:pt x="16" y="3"/>
                    <a:pt x="16" y="3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" y="4"/>
                    <a:pt x="29" y="0"/>
                    <a:pt x="38" y="0"/>
                  </a:cubicBezTo>
                  <a:cubicBezTo>
                    <a:pt x="53" y="0"/>
                    <a:pt x="62" y="10"/>
                    <a:pt x="62" y="23"/>
                  </a:cubicBezTo>
                  <a:lnTo>
                    <a:pt x="62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3" name="Freeform 65"/>
            <p:cNvSpPr>
              <a:spLocks/>
            </p:cNvSpPr>
            <p:nvPr/>
          </p:nvSpPr>
          <p:spPr bwMode="auto">
            <a:xfrm>
              <a:off x="5039" y="2579"/>
              <a:ext cx="141" cy="227"/>
            </a:xfrm>
            <a:custGeom>
              <a:avLst/>
              <a:gdLst>
                <a:gd name="T0" fmla="*/ 44 w 73"/>
                <a:gd name="T1" fmla="*/ 91 h 117"/>
                <a:gd name="T2" fmla="*/ 17 w 73"/>
                <a:gd name="T3" fmla="*/ 117 h 117"/>
                <a:gd name="T4" fmla="*/ 9 w 73"/>
                <a:gd name="T5" fmla="*/ 116 h 117"/>
                <a:gd name="T6" fmla="*/ 8 w 73"/>
                <a:gd name="T7" fmla="*/ 110 h 117"/>
                <a:gd name="T8" fmla="*/ 9 w 73"/>
                <a:gd name="T9" fmla="*/ 104 h 117"/>
                <a:gd name="T10" fmla="*/ 16 w 73"/>
                <a:gd name="T11" fmla="*/ 105 h 117"/>
                <a:gd name="T12" fmla="*/ 31 w 73"/>
                <a:gd name="T13" fmla="*/ 88 h 117"/>
                <a:gd name="T14" fmla="*/ 34 w 73"/>
                <a:gd name="T15" fmla="*/ 79 h 117"/>
                <a:gd name="T16" fmla="*/ 29 w 73"/>
                <a:gd name="T17" fmla="*/ 78 h 117"/>
                <a:gd name="T18" fmla="*/ 0 w 73"/>
                <a:gd name="T19" fmla="*/ 1 h 117"/>
                <a:gd name="T20" fmla="*/ 8 w 73"/>
                <a:gd name="T21" fmla="*/ 0 h 117"/>
                <a:gd name="T22" fmla="*/ 16 w 73"/>
                <a:gd name="T23" fmla="*/ 1 h 117"/>
                <a:gd name="T24" fmla="*/ 33 w 73"/>
                <a:gd name="T25" fmla="*/ 47 h 117"/>
                <a:gd name="T26" fmla="*/ 39 w 73"/>
                <a:gd name="T27" fmla="*/ 65 h 117"/>
                <a:gd name="T28" fmla="*/ 39 w 73"/>
                <a:gd name="T29" fmla="*/ 65 h 117"/>
                <a:gd name="T30" fmla="*/ 44 w 73"/>
                <a:gd name="T31" fmla="*/ 47 h 117"/>
                <a:gd name="T32" fmla="*/ 59 w 73"/>
                <a:gd name="T33" fmla="*/ 1 h 117"/>
                <a:gd name="T34" fmla="*/ 66 w 73"/>
                <a:gd name="T35" fmla="*/ 0 h 117"/>
                <a:gd name="T36" fmla="*/ 73 w 73"/>
                <a:gd name="T37" fmla="*/ 1 h 117"/>
                <a:gd name="T38" fmla="*/ 44 w 73"/>
                <a:gd name="T39" fmla="*/ 9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17">
                  <a:moveTo>
                    <a:pt x="44" y="91"/>
                  </a:moveTo>
                  <a:cubicBezTo>
                    <a:pt x="39" y="108"/>
                    <a:pt x="34" y="117"/>
                    <a:pt x="17" y="117"/>
                  </a:cubicBezTo>
                  <a:cubicBezTo>
                    <a:pt x="12" y="117"/>
                    <a:pt x="9" y="116"/>
                    <a:pt x="9" y="116"/>
                  </a:cubicBezTo>
                  <a:cubicBezTo>
                    <a:pt x="9" y="115"/>
                    <a:pt x="8" y="113"/>
                    <a:pt x="8" y="110"/>
                  </a:cubicBezTo>
                  <a:cubicBezTo>
                    <a:pt x="8" y="107"/>
                    <a:pt x="9" y="104"/>
                    <a:pt x="9" y="104"/>
                  </a:cubicBezTo>
                  <a:cubicBezTo>
                    <a:pt x="9" y="104"/>
                    <a:pt x="12" y="105"/>
                    <a:pt x="16" y="105"/>
                  </a:cubicBezTo>
                  <a:cubicBezTo>
                    <a:pt x="23" y="105"/>
                    <a:pt x="26" y="103"/>
                    <a:pt x="31" y="88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2" y="79"/>
                    <a:pt x="31" y="79"/>
                    <a:pt x="29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7" y="57"/>
                    <a:pt x="39" y="65"/>
                    <a:pt x="39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9" y="65"/>
                    <a:pt x="41" y="57"/>
                    <a:pt x="44" y="47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61" y="0"/>
                    <a:pt x="66" y="0"/>
                  </a:cubicBezTo>
                  <a:cubicBezTo>
                    <a:pt x="71" y="0"/>
                    <a:pt x="73" y="1"/>
                    <a:pt x="73" y="1"/>
                  </a:cubicBezTo>
                  <a:lnTo>
                    <a:pt x="44" y="9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4" name="Freeform 66"/>
            <p:cNvSpPr>
              <a:spLocks/>
            </p:cNvSpPr>
            <p:nvPr/>
          </p:nvSpPr>
          <p:spPr bwMode="auto">
            <a:xfrm>
              <a:off x="5201" y="2576"/>
              <a:ext cx="106" cy="160"/>
            </a:xfrm>
            <a:custGeom>
              <a:avLst/>
              <a:gdLst>
                <a:gd name="T0" fmla="*/ 16 w 55"/>
                <a:gd name="T1" fmla="*/ 42 h 83"/>
                <a:gd name="T2" fmla="*/ 37 w 55"/>
                <a:gd name="T3" fmla="*/ 70 h 83"/>
                <a:gd name="T4" fmla="*/ 51 w 55"/>
                <a:gd name="T5" fmla="*/ 67 h 83"/>
                <a:gd name="T6" fmla="*/ 55 w 55"/>
                <a:gd name="T7" fmla="*/ 78 h 83"/>
                <a:gd name="T8" fmla="*/ 33 w 55"/>
                <a:gd name="T9" fmla="*/ 83 h 83"/>
                <a:gd name="T10" fmla="*/ 0 w 55"/>
                <a:gd name="T11" fmla="*/ 42 h 83"/>
                <a:gd name="T12" fmla="*/ 33 w 55"/>
                <a:gd name="T13" fmla="*/ 0 h 83"/>
                <a:gd name="T14" fmla="*/ 54 w 55"/>
                <a:gd name="T15" fmla="*/ 4 h 83"/>
                <a:gd name="T16" fmla="*/ 49 w 55"/>
                <a:gd name="T17" fmla="*/ 15 h 83"/>
                <a:gd name="T18" fmla="*/ 36 w 55"/>
                <a:gd name="T19" fmla="*/ 13 h 83"/>
                <a:gd name="T20" fmla="*/ 16 w 55"/>
                <a:gd name="T21" fmla="*/ 4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3">
                  <a:moveTo>
                    <a:pt x="16" y="42"/>
                  </a:moveTo>
                  <a:cubicBezTo>
                    <a:pt x="16" y="61"/>
                    <a:pt x="22" y="70"/>
                    <a:pt x="37" y="70"/>
                  </a:cubicBezTo>
                  <a:cubicBezTo>
                    <a:pt x="45" y="70"/>
                    <a:pt x="51" y="67"/>
                    <a:pt x="51" y="67"/>
                  </a:cubicBezTo>
                  <a:cubicBezTo>
                    <a:pt x="53" y="70"/>
                    <a:pt x="55" y="74"/>
                    <a:pt x="55" y="78"/>
                  </a:cubicBezTo>
                  <a:cubicBezTo>
                    <a:pt x="55" y="78"/>
                    <a:pt x="49" y="83"/>
                    <a:pt x="33" y="83"/>
                  </a:cubicBezTo>
                  <a:cubicBezTo>
                    <a:pt x="11" y="83"/>
                    <a:pt x="0" y="68"/>
                    <a:pt x="0" y="42"/>
                  </a:cubicBezTo>
                  <a:cubicBezTo>
                    <a:pt x="0" y="15"/>
                    <a:pt x="11" y="0"/>
                    <a:pt x="33" y="0"/>
                  </a:cubicBezTo>
                  <a:cubicBezTo>
                    <a:pt x="48" y="0"/>
                    <a:pt x="54" y="4"/>
                    <a:pt x="54" y="4"/>
                  </a:cubicBezTo>
                  <a:cubicBezTo>
                    <a:pt x="54" y="8"/>
                    <a:pt x="52" y="12"/>
                    <a:pt x="49" y="15"/>
                  </a:cubicBezTo>
                  <a:cubicBezTo>
                    <a:pt x="49" y="15"/>
                    <a:pt x="44" y="13"/>
                    <a:pt x="36" y="13"/>
                  </a:cubicBezTo>
                  <a:cubicBezTo>
                    <a:pt x="22" y="13"/>
                    <a:pt x="16" y="22"/>
                    <a:pt x="16" y="42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5" name="Freeform 67"/>
            <p:cNvSpPr>
              <a:spLocks/>
            </p:cNvSpPr>
            <p:nvPr/>
          </p:nvSpPr>
          <p:spPr bwMode="auto">
            <a:xfrm>
              <a:off x="5338" y="2514"/>
              <a:ext cx="120" cy="218"/>
            </a:xfrm>
            <a:custGeom>
              <a:avLst/>
              <a:gdLst>
                <a:gd name="T0" fmla="*/ 62 w 62"/>
                <a:gd name="T1" fmla="*/ 112 h 113"/>
                <a:gd name="T2" fmla="*/ 54 w 62"/>
                <a:gd name="T3" fmla="*/ 113 h 113"/>
                <a:gd name="T4" fmla="*/ 46 w 62"/>
                <a:gd name="T5" fmla="*/ 112 h 113"/>
                <a:gd name="T6" fmla="*/ 46 w 62"/>
                <a:gd name="T7" fmla="*/ 58 h 113"/>
                <a:gd name="T8" fmla="*/ 32 w 62"/>
                <a:gd name="T9" fmla="*/ 45 h 113"/>
                <a:gd name="T10" fmla="*/ 15 w 62"/>
                <a:gd name="T11" fmla="*/ 54 h 113"/>
                <a:gd name="T12" fmla="*/ 15 w 62"/>
                <a:gd name="T13" fmla="*/ 112 h 113"/>
                <a:gd name="T14" fmla="*/ 8 w 62"/>
                <a:gd name="T15" fmla="*/ 113 h 113"/>
                <a:gd name="T16" fmla="*/ 0 w 62"/>
                <a:gd name="T17" fmla="*/ 112 h 113"/>
                <a:gd name="T18" fmla="*/ 0 w 62"/>
                <a:gd name="T19" fmla="*/ 1 h 113"/>
                <a:gd name="T20" fmla="*/ 8 w 62"/>
                <a:gd name="T21" fmla="*/ 0 h 113"/>
                <a:gd name="T22" fmla="*/ 15 w 62"/>
                <a:gd name="T23" fmla="*/ 1 h 113"/>
                <a:gd name="T24" fmla="*/ 15 w 62"/>
                <a:gd name="T25" fmla="*/ 42 h 113"/>
                <a:gd name="T26" fmla="*/ 38 w 62"/>
                <a:gd name="T27" fmla="*/ 32 h 113"/>
                <a:gd name="T28" fmla="*/ 62 w 62"/>
                <a:gd name="T29" fmla="*/ 55 h 113"/>
                <a:gd name="T30" fmla="*/ 62 w 62"/>
                <a:gd name="T31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113">
                  <a:moveTo>
                    <a:pt x="62" y="112"/>
                  </a:moveTo>
                  <a:cubicBezTo>
                    <a:pt x="62" y="112"/>
                    <a:pt x="59" y="113"/>
                    <a:pt x="54" y="113"/>
                  </a:cubicBezTo>
                  <a:cubicBezTo>
                    <a:pt x="49" y="113"/>
                    <a:pt x="46" y="112"/>
                    <a:pt x="46" y="112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49"/>
                    <a:pt x="42" y="45"/>
                    <a:pt x="32" y="45"/>
                  </a:cubicBezTo>
                  <a:cubicBezTo>
                    <a:pt x="26" y="45"/>
                    <a:pt x="19" y="48"/>
                    <a:pt x="15" y="54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3" y="113"/>
                    <a:pt x="8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8" y="0"/>
                  </a:cubicBezTo>
                  <a:cubicBezTo>
                    <a:pt x="13" y="0"/>
                    <a:pt x="15" y="1"/>
                    <a:pt x="15" y="1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1" y="36"/>
                    <a:pt x="29" y="32"/>
                    <a:pt x="38" y="32"/>
                  </a:cubicBezTo>
                  <a:cubicBezTo>
                    <a:pt x="53" y="32"/>
                    <a:pt x="62" y="42"/>
                    <a:pt x="62" y="55"/>
                  </a:cubicBezTo>
                  <a:lnTo>
                    <a:pt x="62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6" name="Freeform 68"/>
            <p:cNvSpPr>
              <a:spLocks/>
            </p:cNvSpPr>
            <p:nvPr/>
          </p:nvSpPr>
          <p:spPr bwMode="auto">
            <a:xfrm>
              <a:off x="2190" y="2151"/>
              <a:ext cx="52" cy="581"/>
            </a:xfrm>
            <a:custGeom>
              <a:avLst/>
              <a:gdLst>
                <a:gd name="T0" fmla="*/ 14 w 27"/>
                <a:gd name="T1" fmla="*/ 0 h 300"/>
                <a:gd name="T2" fmla="*/ 0 w 27"/>
                <a:gd name="T3" fmla="*/ 14 h 300"/>
                <a:gd name="T4" fmla="*/ 0 w 27"/>
                <a:gd name="T5" fmla="*/ 286 h 300"/>
                <a:gd name="T6" fmla="*/ 14 w 27"/>
                <a:gd name="T7" fmla="*/ 300 h 300"/>
                <a:gd name="T8" fmla="*/ 27 w 27"/>
                <a:gd name="T9" fmla="*/ 286 h 300"/>
                <a:gd name="T10" fmla="*/ 27 w 27"/>
                <a:gd name="T11" fmla="*/ 14 h 300"/>
                <a:gd name="T12" fmla="*/ 14 w 27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00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0" y="293"/>
                    <a:pt x="6" y="300"/>
                    <a:pt x="14" y="300"/>
                  </a:cubicBezTo>
                  <a:cubicBezTo>
                    <a:pt x="21" y="300"/>
                    <a:pt x="27" y="293"/>
                    <a:pt x="27" y="286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6"/>
                    <a:pt x="21" y="0"/>
                    <a:pt x="14" y="0"/>
                  </a:cubicBezTo>
                </a:path>
              </a:pathLst>
            </a:custGeom>
            <a:solidFill>
              <a:srgbClr val="48A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7" name="Freeform 69"/>
            <p:cNvSpPr>
              <a:spLocks noEditPoints="1"/>
            </p:cNvSpPr>
            <p:nvPr/>
          </p:nvSpPr>
          <p:spPr bwMode="auto">
            <a:xfrm>
              <a:off x="2265" y="2016"/>
              <a:ext cx="461" cy="715"/>
            </a:xfrm>
            <a:custGeom>
              <a:avLst/>
              <a:gdLst>
                <a:gd name="T0" fmla="*/ 66 w 239"/>
                <a:gd name="T1" fmla="*/ 238 h 369"/>
                <a:gd name="T2" fmla="*/ 204 w 239"/>
                <a:gd name="T3" fmla="*/ 101 h 369"/>
                <a:gd name="T4" fmla="*/ 66 w 239"/>
                <a:gd name="T5" fmla="*/ 238 h 369"/>
                <a:gd name="T6" fmla="*/ 223 w 239"/>
                <a:gd name="T7" fmla="*/ 68 h 369"/>
                <a:gd name="T8" fmla="*/ 49 w 239"/>
                <a:gd name="T9" fmla="*/ 207 h 369"/>
                <a:gd name="T10" fmla="*/ 81 w 239"/>
                <a:gd name="T11" fmla="*/ 21 h 369"/>
                <a:gd name="T12" fmla="*/ 74 w 239"/>
                <a:gd name="T13" fmla="*/ 3 h 369"/>
                <a:gd name="T14" fmla="*/ 55 w 239"/>
                <a:gd name="T15" fmla="*/ 10 h 369"/>
                <a:gd name="T16" fmla="*/ 55 w 239"/>
                <a:gd name="T17" fmla="*/ 363 h 369"/>
                <a:gd name="T18" fmla="*/ 67 w 239"/>
                <a:gd name="T19" fmla="*/ 369 h 369"/>
                <a:gd name="T20" fmla="*/ 74 w 239"/>
                <a:gd name="T21" fmla="*/ 367 h 369"/>
                <a:gd name="T22" fmla="*/ 79 w 239"/>
                <a:gd name="T23" fmla="*/ 348 h 369"/>
                <a:gd name="T24" fmla="*/ 54 w 239"/>
                <a:gd name="T25" fmla="*/ 269 h 369"/>
                <a:gd name="T26" fmla="*/ 238 w 239"/>
                <a:gd name="T27" fmla="*/ 86 h 369"/>
                <a:gd name="T28" fmla="*/ 238 w 239"/>
                <a:gd name="T29" fmla="*/ 86 h 369"/>
                <a:gd name="T30" fmla="*/ 239 w 239"/>
                <a:gd name="T31" fmla="*/ 80 h 369"/>
                <a:gd name="T32" fmla="*/ 223 w 239"/>
                <a:gd name="T33" fmla="*/ 68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9" h="369">
                  <a:moveTo>
                    <a:pt x="66" y="238"/>
                  </a:moveTo>
                  <a:cubicBezTo>
                    <a:pt x="90" y="168"/>
                    <a:pt x="140" y="119"/>
                    <a:pt x="204" y="101"/>
                  </a:cubicBezTo>
                  <a:cubicBezTo>
                    <a:pt x="182" y="159"/>
                    <a:pt x="137" y="218"/>
                    <a:pt x="66" y="238"/>
                  </a:cubicBezTo>
                  <a:moveTo>
                    <a:pt x="223" y="68"/>
                  </a:moveTo>
                  <a:cubicBezTo>
                    <a:pt x="145" y="80"/>
                    <a:pt x="82" y="131"/>
                    <a:pt x="49" y="207"/>
                  </a:cubicBezTo>
                  <a:cubicBezTo>
                    <a:pt x="47" y="145"/>
                    <a:pt x="56" y="77"/>
                    <a:pt x="81" y="21"/>
                  </a:cubicBezTo>
                  <a:cubicBezTo>
                    <a:pt x="84" y="14"/>
                    <a:pt x="81" y="6"/>
                    <a:pt x="74" y="3"/>
                  </a:cubicBezTo>
                  <a:cubicBezTo>
                    <a:pt x="67" y="0"/>
                    <a:pt x="59" y="3"/>
                    <a:pt x="55" y="10"/>
                  </a:cubicBezTo>
                  <a:cubicBezTo>
                    <a:pt x="0" y="132"/>
                    <a:pt x="18" y="302"/>
                    <a:pt x="55" y="363"/>
                  </a:cubicBezTo>
                  <a:cubicBezTo>
                    <a:pt x="58" y="367"/>
                    <a:pt x="62" y="369"/>
                    <a:pt x="67" y="369"/>
                  </a:cubicBezTo>
                  <a:cubicBezTo>
                    <a:pt x="70" y="369"/>
                    <a:pt x="72" y="369"/>
                    <a:pt x="74" y="367"/>
                  </a:cubicBezTo>
                  <a:cubicBezTo>
                    <a:pt x="81" y="363"/>
                    <a:pt x="83" y="355"/>
                    <a:pt x="79" y="348"/>
                  </a:cubicBezTo>
                  <a:cubicBezTo>
                    <a:pt x="68" y="330"/>
                    <a:pt x="60" y="304"/>
                    <a:pt x="54" y="269"/>
                  </a:cubicBezTo>
                  <a:cubicBezTo>
                    <a:pt x="157" y="251"/>
                    <a:pt x="217" y="163"/>
                    <a:pt x="238" y="86"/>
                  </a:cubicBezTo>
                  <a:cubicBezTo>
                    <a:pt x="238" y="86"/>
                    <a:pt x="238" y="86"/>
                    <a:pt x="238" y="86"/>
                  </a:cubicBezTo>
                  <a:cubicBezTo>
                    <a:pt x="239" y="84"/>
                    <a:pt x="239" y="82"/>
                    <a:pt x="239" y="80"/>
                  </a:cubicBezTo>
                  <a:cubicBezTo>
                    <a:pt x="237" y="73"/>
                    <a:pt x="230" y="67"/>
                    <a:pt x="223" y="68"/>
                  </a:cubicBezTo>
                </a:path>
              </a:pathLst>
            </a:custGeom>
            <a:solidFill>
              <a:srgbClr val="48A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  <p:sp>
          <p:nvSpPr>
            <p:cNvPr id="118" name="Freeform 70"/>
            <p:cNvSpPr>
              <a:spLocks/>
            </p:cNvSpPr>
            <p:nvPr/>
          </p:nvSpPr>
          <p:spPr bwMode="auto">
            <a:xfrm>
              <a:off x="2147" y="2196"/>
              <a:ext cx="274" cy="104"/>
            </a:xfrm>
            <a:custGeom>
              <a:avLst/>
              <a:gdLst>
                <a:gd name="T0" fmla="*/ 15 w 142"/>
                <a:gd name="T1" fmla="*/ 54 h 54"/>
                <a:gd name="T2" fmla="*/ 1 w 142"/>
                <a:gd name="T3" fmla="*/ 43 h 54"/>
                <a:gd name="T4" fmla="*/ 12 w 142"/>
                <a:gd name="T5" fmla="*/ 26 h 54"/>
                <a:gd name="T6" fmla="*/ 124 w 142"/>
                <a:gd name="T7" fmla="*/ 2 h 54"/>
                <a:gd name="T8" fmla="*/ 141 w 142"/>
                <a:gd name="T9" fmla="*/ 12 h 54"/>
                <a:gd name="T10" fmla="*/ 130 w 142"/>
                <a:gd name="T11" fmla="*/ 29 h 54"/>
                <a:gd name="T12" fmla="*/ 18 w 142"/>
                <a:gd name="T13" fmla="*/ 54 h 54"/>
                <a:gd name="T14" fmla="*/ 15 w 142"/>
                <a:gd name="T1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2" h="54">
                  <a:moveTo>
                    <a:pt x="15" y="54"/>
                  </a:moveTo>
                  <a:cubicBezTo>
                    <a:pt x="8" y="54"/>
                    <a:pt x="3" y="50"/>
                    <a:pt x="1" y="43"/>
                  </a:cubicBezTo>
                  <a:cubicBezTo>
                    <a:pt x="0" y="36"/>
                    <a:pt x="4" y="28"/>
                    <a:pt x="12" y="26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32" y="0"/>
                    <a:pt x="139" y="5"/>
                    <a:pt x="141" y="12"/>
                  </a:cubicBezTo>
                  <a:cubicBezTo>
                    <a:pt x="142" y="20"/>
                    <a:pt x="138" y="27"/>
                    <a:pt x="130" y="29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17" y="54"/>
                    <a:pt x="16" y="54"/>
                    <a:pt x="15" y="54"/>
                  </a:cubicBezTo>
                </a:path>
              </a:pathLst>
            </a:custGeom>
            <a:solidFill>
              <a:srgbClr val="CB3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9" name="Freeform 71"/>
            <p:cNvSpPr>
              <a:spLocks noEditPoints="1"/>
            </p:cNvSpPr>
            <p:nvPr/>
          </p:nvSpPr>
          <p:spPr bwMode="auto">
            <a:xfrm>
              <a:off x="2184" y="1508"/>
              <a:ext cx="575" cy="568"/>
            </a:xfrm>
            <a:custGeom>
              <a:avLst/>
              <a:gdLst>
                <a:gd name="T0" fmla="*/ 241 w 298"/>
                <a:gd name="T1" fmla="*/ 185 h 293"/>
                <a:gd name="T2" fmla="*/ 138 w 298"/>
                <a:gd name="T3" fmla="*/ 266 h 293"/>
                <a:gd name="T4" fmla="*/ 112 w 298"/>
                <a:gd name="T5" fmla="*/ 262 h 293"/>
                <a:gd name="T6" fmla="*/ 47 w 298"/>
                <a:gd name="T7" fmla="*/ 214 h 293"/>
                <a:gd name="T8" fmla="*/ 35 w 298"/>
                <a:gd name="T9" fmla="*/ 134 h 293"/>
                <a:gd name="T10" fmla="*/ 56 w 298"/>
                <a:gd name="T11" fmla="*/ 51 h 293"/>
                <a:gd name="T12" fmla="*/ 82 w 298"/>
                <a:gd name="T13" fmla="*/ 94 h 293"/>
                <a:gd name="T14" fmla="*/ 91 w 298"/>
                <a:gd name="T15" fmla="*/ 101 h 293"/>
                <a:gd name="T16" fmla="*/ 101 w 298"/>
                <a:gd name="T17" fmla="*/ 99 h 293"/>
                <a:gd name="T18" fmla="*/ 162 w 298"/>
                <a:gd name="T19" fmla="*/ 63 h 293"/>
                <a:gd name="T20" fmla="*/ 191 w 298"/>
                <a:gd name="T21" fmla="*/ 111 h 293"/>
                <a:gd name="T22" fmla="*/ 131 w 298"/>
                <a:gd name="T23" fmla="*/ 148 h 293"/>
                <a:gd name="T24" fmla="*/ 126 w 298"/>
                <a:gd name="T25" fmla="*/ 167 h 293"/>
                <a:gd name="T26" fmla="*/ 138 w 298"/>
                <a:gd name="T27" fmla="*/ 174 h 293"/>
                <a:gd name="T28" fmla="*/ 145 w 298"/>
                <a:gd name="T29" fmla="*/ 172 h 293"/>
                <a:gd name="T30" fmla="*/ 218 w 298"/>
                <a:gd name="T31" fmla="*/ 128 h 293"/>
                <a:gd name="T32" fmla="*/ 218 w 298"/>
                <a:gd name="T33" fmla="*/ 128 h 293"/>
                <a:gd name="T34" fmla="*/ 261 w 298"/>
                <a:gd name="T35" fmla="*/ 102 h 293"/>
                <a:gd name="T36" fmla="*/ 241 w 298"/>
                <a:gd name="T37" fmla="*/ 185 h 293"/>
                <a:gd name="T38" fmla="*/ 291 w 298"/>
                <a:gd name="T39" fmla="*/ 61 h 293"/>
                <a:gd name="T40" fmla="*/ 276 w 298"/>
                <a:gd name="T41" fmla="*/ 60 h 293"/>
                <a:gd name="T42" fmla="*/ 215 w 298"/>
                <a:gd name="T43" fmla="*/ 97 h 293"/>
                <a:gd name="T44" fmla="*/ 179 w 298"/>
                <a:gd name="T45" fmla="*/ 36 h 293"/>
                <a:gd name="T46" fmla="*/ 170 w 298"/>
                <a:gd name="T47" fmla="*/ 30 h 293"/>
                <a:gd name="T48" fmla="*/ 160 w 298"/>
                <a:gd name="T49" fmla="*/ 32 h 293"/>
                <a:gd name="T50" fmla="*/ 99 w 298"/>
                <a:gd name="T51" fmla="*/ 68 h 293"/>
                <a:gd name="T52" fmla="*/ 62 w 298"/>
                <a:gd name="T53" fmla="*/ 8 h 293"/>
                <a:gd name="T54" fmla="*/ 48 w 298"/>
                <a:gd name="T55" fmla="*/ 1 h 293"/>
                <a:gd name="T56" fmla="*/ 37 w 298"/>
                <a:gd name="T57" fmla="*/ 11 h 293"/>
                <a:gd name="T58" fmla="*/ 8 w 298"/>
                <a:gd name="T59" fmla="*/ 128 h 293"/>
                <a:gd name="T60" fmla="*/ 23 w 298"/>
                <a:gd name="T61" fmla="*/ 229 h 293"/>
                <a:gd name="T62" fmla="*/ 106 w 298"/>
                <a:gd name="T63" fmla="*/ 289 h 293"/>
                <a:gd name="T64" fmla="*/ 138 w 298"/>
                <a:gd name="T65" fmla="*/ 293 h 293"/>
                <a:gd name="T66" fmla="*/ 268 w 298"/>
                <a:gd name="T67" fmla="*/ 192 h 293"/>
                <a:gd name="T68" fmla="*/ 296 w 298"/>
                <a:gd name="T69" fmla="*/ 76 h 293"/>
                <a:gd name="T70" fmla="*/ 291 w 298"/>
                <a:gd name="T71" fmla="*/ 6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8" h="293">
                  <a:moveTo>
                    <a:pt x="241" y="185"/>
                  </a:moveTo>
                  <a:cubicBezTo>
                    <a:pt x="229" y="233"/>
                    <a:pt x="187" y="266"/>
                    <a:pt x="138" y="266"/>
                  </a:cubicBezTo>
                  <a:cubicBezTo>
                    <a:pt x="129" y="266"/>
                    <a:pt x="121" y="265"/>
                    <a:pt x="112" y="262"/>
                  </a:cubicBezTo>
                  <a:cubicBezTo>
                    <a:pt x="85" y="256"/>
                    <a:pt x="62" y="239"/>
                    <a:pt x="47" y="214"/>
                  </a:cubicBezTo>
                  <a:cubicBezTo>
                    <a:pt x="33" y="190"/>
                    <a:pt x="28" y="162"/>
                    <a:pt x="35" y="134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4" y="98"/>
                    <a:pt x="87" y="100"/>
                    <a:pt x="91" y="101"/>
                  </a:cubicBezTo>
                  <a:cubicBezTo>
                    <a:pt x="94" y="102"/>
                    <a:pt x="98" y="101"/>
                    <a:pt x="101" y="99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91" y="111"/>
                    <a:pt x="191" y="111"/>
                    <a:pt x="191" y="111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24" y="152"/>
                    <a:pt x="122" y="160"/>
                    <a:pt x="126" y="167"/>
                  </a:cubicBezTo>
                  <a:cubicBezTo>
                    <a:pt x="129" y="171"/>
                    <a:pt x="133" y="174"/>
                    <a:pt x="138" y="174"/>
                  </a:cubicBezTo>
                  <a:cubicBezTo>
                    <a:pt x="140" y="174"/>
                    <a:pt x="143" y="173"/>
                    <a:pt x="145" y="172"/>
                  </a:cubicBezTo>
                  <a:cubicBezTo>
                    <a:pt x="218" y="128"/>
                    <a:pt x="218" y="128"/>
                    <a:pt x="218" y="128"/>
                  </a:cubicBezTo>
                  <a:cubicBezTo>
                    <a:pt x="218" y="128"/>
                    <a:pt x="218" y="128"/>
                    <a:pt x="218" y="128"/>
                  </a:cubicBezTo>
                  <a:cubicBezTo>
                    <a:pt x="261" y="102"/>
                    <a:pt x="261" y="102"/>
                    <a:pt x="261" y="102"/>
                  </a:cubicBezTo>
                  <a:lnTo>
                    <a:pt x="241" y="185"/>
                  </a:lnTo>
                  <a:close/>
                  <a:moveTo>
                    <a:pt x="291" y="61"/>
                  </a:moveTo>
                  <a:cubicBezTo>
                    <a:pt x="287" y="58"/>
                    <a:pt x="280" y="58"/>
                    <a:pt x="276" y="60"/>
                  </a:cubicBezTo>
                  <a:cubicBezTo>
                    <a:pt x="215" y="97"/>
                    <a:pt x="215" y="97"/>
                    <a:pt x="215" y="97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77" y="33"/>
                    <a:pt x="174" y="31"/>
                    <a:pt x="170" y="30"/>
                  </a:cubicBezTo>
                  <a:cubicBezTo>
                    <a:pt x="166" y="29"/>
                    <a:pt x="163" y="30"/>
                    <a:pt x="160" y="32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0" y="3"/>
                    <a:pt x="54" y="0"/>
                    <a:pt x="48" y="1"/>
                  </a:cubicBezTo>
                  <a:cubicBezTo>
                    <a:pt x="43" y="2"/>
                    <a:pt x="38" y="6"/>
                    <a:pt x="37" y="11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0" y="162"/>
                    <a:pt x="5" y="198"/>
                    <a:pt x="23" y="229"/>
                  </a:cubicBezTo>
                  <a:cubicBezTo>
                    <a:pt x="42" y="259"/>
                    <a:pt x="71" y="281"/>
                    <a:pt x="106" y="289"/>
                  </a:cubicBezTo>
                  <a:cubicBezTo>
                    <a:pt x="116" y="292"/>
                    <a:pt x="127" y="293"/>
                    <a:pt x="138" y="293"/>
                  </a:cubicBezTo>
                  <a:cubicBezTo>
                    <a:pt x="199" y="293"/>
                    <a:pt x="253" y="252"/>
                    <a:pt x="268" y="192"/>
                  </a:cubicBezTo>
                  <a:cubicBezTo>
                    <a:pt x="296" y="76"/>
                    <a:pt x="296" y="76"/>
                    <a:pt x="296" y="76"/>
                  </a:cubicBezTo>
                  <a:cubicBezTo>
                    <a:pt x="298" y="70"/>
                    <a:pt x="296" y="65"/>
                    <a:pt x="291" y="61"/>
                  </a:cubicBezTo>
                </a:path>
              </a:pathLst>
            </a:custGeom>
            <a:solidFill>
              <a:srgbClr val="CB3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</p:grpSp>
      <p:sp>
        <p:nvSpPr>
          <p:cNvPr id="120" name="Trójkąt równoramienny 119"/>
          <p:cNvSpPr/>
          <p:nvPr userDrawn="1"/>
        </p:nvSpPr>
        <p:spPr>
          <a:xfrm rot="16200000">
            <a:off x="10216896" y="5943600"/>
            <a:ext cx="2121408" cy="1828800"/>
          </a:xfrm>
          <a:prstGeom prst="triangle">
            <a:avLst/>
          </a:prstGeom>
          <a:solidFill>
            <a:srgbClr val="48A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1" name="Trójkąt równoramienny 120"/>
          <p:cNvSpPr/>
          <p:nvPr userDrawn="1"/>
        </p:nvSpPr>
        <p:spPr>
          <a:xfrm rot="5400000">
            <a:off x="-1187698" y="5105401"/>
            <a:ext cx="2121408" cy="1828800"/>
          </a:xfrm>
          <a:prstGeom prst="triangle">
            <a:avLst/>
          </a:prstGeom>
          <a:solidFill>
            <a:srgbClr val="CB33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343247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7"/>
          <p:cNvGrpSpPr>
            <a:grpSpLocks noChangeAspect="1"/>
          </p:cNvGrpSpPr>
          <p:nvPr userDrawn="1"/>
        </p:nvGrpSpPr>
        <p:grpSpPr bwMode="auto">
          <a:xfrm>
            <a:off x="479653" y="455386"/>
            <a:ext cx="1803846" cy="691243"/>
            <a:chOff x="2149" y="1512"/>
            <a:chExt cx="3382" cy="1296"/>
          </a:xfrm>
        </p:grpSpPr>
        <p:sp>
          <p:nvSpPr>
            <p:cNvPr id="7" name="AutoShape 16"/>
            <p:cNvSpPr>
              <a:spLocks noChangeAspect="1" noChangeArrowheads="1" noTextEdit="1"/>
            </p:cNvSpPr>
            <p:nvPr/>
          </p:nvSpPr>
          <p:spPr bwMode="auto">
            <a:xfrm>
              <a:off x="2149" y="1512"/>
              <a:ext cx="3382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" name="Freeform 18"/>
            <p:cNvSpPr>
              <a:spLocks noEditPoints="1"/>
            </p:cNvSpPr>
            <p:nvPr/>
          </p:nvSpPr>
          <p:spPr bwMode="auto">
            <a:xfrm>
              <a:off x="2958" y="1820"/>
              <a:ext cx="139" cy="211"/>
            </a:xfrm>
            <a:custGeom>
              <a:avLst/>
              <a:gdLst>
                <a:gd name="T0" fmla="*/ 38 w 72"/>
                <a:gd name="T1" fmla="*/ 54 h 109"/>
                <a:gd name="T2" fmla="*/ 56 w 72"/>
                <a:gd name="T3" fmla="*/ 34 h 109"/>
                <a:gd name="T4" fmla="*/ 38 w 72"/>
                <a:gd name="T5" fmla="*/ 13 h 109"/>
                <a:gd name="T6" fmla="*/ 16 w 72"/>
                <a:gd name="T7" fmla="*/ 13 h 109"/>
                <a:gd name="T8" fmla="*/ 16 w 72"/>
                <a:gd name="T9" fmla="*/ 54 h 109"/>
                <a:gd name="T10" fmla="*/ 38 w 72"/>
                <a:gd name="T11" fmla="*/ 54 h 109"/>
                <a:gd name="T12" fmla="*/ 16 w 72"/>
                <a:gd name="T13" fmla="*/ 108 h 109"/>
                <a:gd name="T14" fmla="*/ 8 w 72"/>
                <a:gd name="T15" fmla="*/ 109 h 109"/>
                <a:gd name="T16" fmla="*/ 0 w 72"/>
                <a:gd name="T17" fmla="*/ 108 h 109"/>
                <a:gd name="T18" fmla="*/ 0 w 72"/>
                <a:gd name="T19" fmla="*/ 0 h 109"/>
                <a:gd name="T20" fmla="*/ 40 w 72"/>
                <a:gd name="T21" fmla="*/ 0 h 109"/>
                <a:gd name="T22" fmla="*/ 72 w 72"/>
                <a:gd name="T23" fmla="*/ 34 h 109"/>
                <a:gd name="T24" fmla="*/ 40 w 72"/>
                <a:gd name="T25" fmla="*/ 67 h 109"/>
                <a:gd name="T26" fmla="*/ 16 w 72"/>
                <a:gd name="T27" fmla="*/ 67 h 109"/>
                <a:gd name="T28" fmla="*/ 16 w 72"/>
                <a:gd name="T29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" h="109">
                  <a:moveTo>
                    <a:pt x="38" y="54"/>
                  </a:moveTo>
                  <a:cubicBezTo>
                    <a:pt x="50" y="54"/>
                    <a:pt x="56" y="46"/>
                    <a:pt x="56" y="34"/>
                  </a:cubicBezTo>
                  <a:cubicBezTo>
                    <a:pt x="56" y="21"/>
                    <a:pt x="50" y="13"/>
                    <a:pt x="38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54"/>
                    <a:pt x="16" y="54"/>
                    <a:pt x="16" y="54"/>
                  </a:cubicBezTo>
                  <a:lnTo>
                    <a:pt x="38" y="54"/>
                  </a:lnTo>
                  <a:close/>
                  <a:moveTo>
                    <a:pt x="16" y="108"/>
                  </a:moveTo>
                  <a:cubicBezTo>
                    <a:pt x="16" y="108"/>
                    <a:pt x="13" y="109"/>
                    <a:pt x="8" y="109"/>
                  </a:cubicBezTo>
                  <a:cubicBezTo>
                    <a:pt x="3" y="109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0" y="0"/>
                    <a:pt x="72" y="14"/>
                    <a:pt x="72" y="34"/>
                  </a:cubicBezTo>
                  <a:cubicBezTo>
                    <a:pt x="72" y="53"/>
                    <a:pt x="60" y="67"/>
                    <a:pt x="40" y="67"/>
                  </a:cubicBezTo>
                  <a:cubicBezTo>
                    <a:pt x="16" y="67"/>
                    <a:pt x="16" y="67"/>
                    <a:pt x="16" y="67"/>
                  </a:cubicBezTo>
                  <a:lnTo>
                    <a:pt x="16" y="10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" name="Freeform 19"/>
            <p:cNvSpPr>
              <a:spLocks noEditPoints="1"/>
            </p:cNvSpPr>
            <p:nvPr/>
          </p:nvSpPr>
          <p:spPr bwMode="auto">
            <a:xfrm>
              <a:off x="3116" y="1874"/>
              <a:ext cx="120" cy="161"/>
            </a:xfrm>
            <a:custGeom>
              <a:avLst/>
              <a:gdLst>
                <a:gd name="T0" fmla="*/ 31 w 62"/>
                <a:gd name="T1" fmla="*/ 44 h 83"/>
                <a:gd name="T2" fmla="*/ 16 w 62"/>
                <a:gd name="T3" fmla="*/ 57 h 83"/>
                <a:gd name="T4" fmla="*/ 29 w 62"/>
                <a:gd name="T5" fmla="*/ 71 h 83"/>
                <a:gd name="T6" fmla="*/ 46 w 62"/>
                <a:gd name="T7" fmla="*/ 50 h 83"/>
                <a:gd name="T8" fmla="*/ 46 w 62"/>
                <a:gd name="T9" fmla="*/ 45 h 83"/>
                <a:gd name="T10" fmla="*/ 31 w 62"/>
                <a:gd name="T11" fmla="*/ 44 h 83"/>
                <a:gd name="T12" fmla="*/ 33 w 62"/>
                <a:gd name="T13" fmla="*/ 0 h 83"/>
                <a:gd name="T14" fmla="*/ 62 w 62"/>
                <a:gd name="T15" fmla="*/ 29 h 83"/>
                <a:gd name="T16" fmla="*/ 62 w 62"/>
                <a:gd name="T17" fmla="*/ 80 h 83"/>
                <a:gd name="T18" fmla="*/ 56 w 62"/>
                <a:gd name="T19" fmla="*/ 81 h 83"/>
                <a:gd name="T20" fmla="*/ 50 w 62"/>
                <a:gd name="T21" fmla="*/ 80 h 83"/>
                <a:gd name="T22" fmla="*/ 47 w 62"/>
                <a:gd name="T23" fmla="*/ 70 h 83"/>
                <a:gd name="T24" fmla="*/ 24 w 62"/>
                <a:gd name="T25" fmla="*/ 83 h 83"/>
                <a:gd name="T26" fmla="*/ 0 w 62"/>
                <a:gd name="T27" fmla="*/ 57 h 83"/>
                <a:gd name="T28" fmla="*/ 29 w 62"/>
                <a:gd name="T29" fmla="*/ 34 h 83"/>
                <a:gd name="T30" fmla="*/ 46 w 62"/>
                <a:gd name="T31" fmla="*/ 35 h 83"/>
                <a:gd name="T32" fmla="*/ 46 w 62"/>
                <a:gd name="T33" fmla="*/ 29 h 83"/>
                <a:gd name="T34" fmla="*/ 31 w 62"/>
                <a:gd name="T35" fmla="*/ 13 h 83"/>
                <a:gd name="T36" fmla="*/ 11 w 62"/>
                <a:gd name="T37" fmla="*/ 17 h 83"/>
                <a:gd name="T38" fmla="*/ 7 w 62"/>
                <a:gd name="T39" fmla="*/ 12 h 83"/>
                <a:gd name="T40" fmla="*/ 6 w 62"/>
                <a:gd name="T41" fmla="*/ 6 h 83"/>
                <a:gd name="T42" fmla="*/ 33 w 62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2" h="83">
                  <a:moveTo>
                    <a:pt x="31" y="44"/>
                  </a:moveTo>
                  <a:cubicBezTo>
                    <a:pt x="21" y="44"/>
                    <a:pt x="16" y="48"/>
                    <a:pt x="16" y="57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3" y="0"/>
                  </a:moveTo>
                  <a:cubicBezTo>
                    <a:pt x="55" y="0"/>
                    <a:pt x="62" y="10"/>
                    <a:pt x="62" y="29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2" y="80"/>
                    <a:pt x="60" y="81"/>
                    <a:pt x="56" y="81"/>
                  </a:cubicBezTo>
                  <a:cubicBezTo>
                    <a:pt x="52" y="81"/>
                    <a:pt x="50" y="80"/>
                    <a:pt x="50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4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3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3" y="13"/>
                    <a:pt x="31" y="13"/>
                  </a:cubicBezTo>
                  <a:cubicBezTo>
                    <a:pt x="20" y="13"/>
                    <a:pt x="11" y="17"/>
                    <a:pt x="11" y="17"/>
                  </a:cubicBezTo>
                  <a:cubicBezTo>
                    <a:pt x="11" y="16"/>
                    <a:pt x="9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8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" name="Freeform 20"/>
            <p:cNvSpPr>
              <a:spLocks noEditPoints="1"/>
            </p:cNvSpPr>
            <p:nvPr/>
          </p:nvSpPr>
          <p:spPr bwMode="auto">
            <a:xfrm>
              <a:off x="3276" y="1803"/>
              <a:ext cx="118" cy="228"/>
            </a:xfrm>
            <a:custGeom>
              <a:avLst/>
              <a:gdLst>
                <a:gd name="T0" fmla="*/ 26 w 61"/>
                <a:gd name="T1" fmla="*/ 27 h 118"/>
                <a:gd name="T2" fmla="*/ 17 w 61"/>
                <a:gd name="T3" fmla="*/ 22 h 118"/>
                <a:gd name="T4" fmla="*/ 32 w 61"/>
                <a:gd name="T5" fmla="*/ 1 h 118"/>
                <a:gd name="T6" fmla="*/ 45 w 61"/>
                <a:gd name="T7" fmla="*/ 7 h 118"/>
                <a:gd name="T8" fmla="*/ 26 w 61"/>
                <a:gd name="T9" fmla="*/ 27 h 118"/>
                <a:gd name="T10" fmla="*/ 61 w 61"/>
                <a:gd name="T11" fmla="*/ 117 h 118"/>
                <a:gd name="T12" fmla="*/ 54 w 61"/>
                <a:gd name="T13" fmla="*/ 118 h 118"/>
                <a:gd name="T14" fmla="*/ 46 w 61"/>
                <a:gd name="T15" fmla="*/ 117 h 118"/>
                <a:gd name="T16" fmla="*/ 46 w 61"/>
                <a:gd name="T17" fmla="*/ 63 h 118"/>
                <a:gd name="T18" fmla="*/ 32 w 61"/>
                <a:gd name="T19" fmla="*/ 49 h 118"/>
                <a:gd name="T20" fmla="*/ 15 w 61"/>
                <a:gd name="T21" fmla="*/ 59 h 118"/>
                <a:gd name="T22" fmla="*/ 15 w 61"/>
                <a:gd name="T23" fmla="*/ 117 h 118"/>
                <a:gd name="T24" fmla="*/ 8 w 61"/>
                <a:gd name="T25" fmla="*/ 118 h 118"/>
                <a:gd name="T26" fmla="*/ 0 w 61"/>
                <a:gd name="T27" fmla="*/ 117 h 118"/>
                <a:gd name="T28" fmla="*/ 0 w 61"/>
                <a:gd name="T29" fmla="*/ 40 h 118"/>
                <a:gd name="T30" fmla="*/ 8 w 61"/>
                <a:gd name="T31" fmla="*/ 39 h 118"/>
                <a:gd name="T32" fmla="*/ 15 w 61"/>
                <a:gd name="T33" fmla="*/ 40 h 118"/>
                <a:gd name="T34" fmla="*/ 15 w 61"/>
                <a:gd name="T35" fmla="*/ 47 h 118"/>
                <a:gd name="T36" fmla="*/ 38 w 61"/>
                <a:gd name="T37" fmla="*/ 37 h 118"/>
                <a:gd name="T38" fmla="*/ 61 w 61"/>
                <a:gd name="T39" fmla="*/ 60 h 118"/>
                <a:gd name="T40" fmla="*/ 61 w 61"/>
                <a:gd name="T41" fmla="*/ 11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1" h="118">
                  <a:moveTo>
                    <a:pt x="26" y="27"/>
                  </a:moveTo>
                  <a:cubicBezTo>
                    <a:pt x="22" y="26"/>
                    <a:pt x="19" y="25"/>
                    <a:pt x="17" y="22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6" y="0"/>
                    <a:pt x="42" y="3"/>
                    <a:pt x="45" y="7"/>
                  </a:cubicBezTo>
                  <a:lnTo>
                    <a:pt x="26" y="27"/>
                  </a:lnTo>
                  <a:close/>
                  <a:moveTo>
                    <a:pt x="61" y="117"/>
                  </a:moveTo>
                  <a:cubicBezTo>
                    <a:pt x="61" y="117"/>
                    <a:pt x="59" y="118"/>
                    <a:pt x="54" y="118"/>
                  </a:cubicBezTo>
                  <a:cubicBezTo>
                    <a:pt x="49" y="118"/>
                    <a:pt x="46" y="117"/>
                    <a:pt x="46" y="117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54"/>
                    <a:pt x="42" y="49"/>
                    <a:pt x="32" y="49"/>
                  </a:cubicBezTo>
                  <a:cubicBezTo>
                    <a:pt x="25" y="49"/>
                    <a:pt x="19" y="53"/>
                    <a:pt x="15" y="59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2" y="118"/>
                    <a:pt x="8" y="118"/>
                  </a:cubicBezTo>
                  <a:cubicBezTo>
                    <a:pt x="2" y="118"/>
                    <a:pt x="0" y="117"/>
                    <a:pt x="0" y="11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2" y="39"/>
                    <a:pt x="8" y="39"/>
                  </a:cubicBezTo>
                  <a:cubicBezTo>
                    <a:pt x="12" y="39"/>
                    <a:pt x="15" y="40"/>
                    <a:pt x="15" y="40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20" y="41"/>
                    <a:pt x="28" y="37"/>
                    <a:pt x="38" y="37"/>
                  </a:cubicBezTo>
                  <a:cubicBezTo>
                    <a:pt x="53" y="37"/>
                    <a:pt x="61" y="46"/>
                    <a:pt x="61" y="60"/>
                  </a:cubicBezTo>
                  <a:lnTo>
                    <a:pt x="61" y="11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" name="Freeform 21"/>
            <p:cNvSpPr>
              <a:spLocks/>
            </p:cNvSpPr>
            <p:nvPr/>
          </p:nvSpPr>
          <p:spPr bwMode="auto">
            <a:xfrm>
              <a:off x="3429" y="1874"/>
              <a:ext cx="104" cy="161"/>
            </a:xfrm>
            <a:custGeom>
              <a:avLst/>
              <a:gdLst>
                <a:gd name="T0" fmla="*/ 29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0 w 54"/>
                <a:gd name="T7" fmla="*/ 13 h 83"/>
                <a:gd name="T8" fmla="*/ 15 w 54"/>
                <a:gd name="T9" fmla="*/ 23 h 83"/>
                <a:gd name="T10" fmla="*/ 34 w 54"/>
                <a:gd name="T11" fmla="*/ 36 h 83"/>
                <a:gd name="T12" fmla="*/ 54 w 54"/>
                <a:gd name="T13" fmla="*/ 58 h 83"/>
                <a:gd name="T14" fmla="*/ 25 w 54"/>
                <a:gd name="T15" fmla="*/ 83 h 83"/>
                <a:gd name="T16" fmla="*/ 0 w 54"/>
                <a:gd name="T17" fmla="*/ 77 h 83"/>
                <a:gd name="T18" fmla="*/ 4 w 54"/>
                <a:gd name="T19" fmla="*/ 66 h 83"/>
                <a:gd name="T20" fmla="*/ 25 w 54"/>
                <a:gd name="T21" fmla="*/ 70 h 83"/>
                <a:gd name="T22" fmla="*/ 39 w 54"/>
                <a:gd name="T23" fmla="*/ 59 h 83"/>
                <a:gd name="T24" fmla="*/ 22 w 54"/>
                <a:gd name="T25" fmla="*/ 46 h 83"/>
                <a:gd name="T26" fmla="*/ 0 w 54"/>
                <a:gd name="T27" fmla="*/ 24 h 83"/>
                <a:gd name="T28" fmla="*/ 29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9" y="0"/>
                  </a:moveTo>
                  <a:cubicBezTo>
                    <a:pt x="44" y="0"/>
                    <a:pt x="50" y="4"/>
                    <a:pt x="50" y="4"/>
                  </a:cubicBezTo>
                  <a:cubicBezTo>
                    <a:pt x="50" y="8"/>
                    <a:pt x="49" y="13"/>
                    <a:pt x="46" y="15"/>
                  </a:cubicBezTo>
                  <a:cubicBezTo>
                    <a:pt x="46" y="15"/>
                    <a:pt x="39" y="13"/>
                    <a:pt x="30" y="13"/>
                  </a:cubicBezTo>
                  <a:cubicBezTo>
                    <a:pt x="20" y="13"/>
                    <a:pt x="15" y="16"/>
                    <a:pt x="15" y="23"/>
                  </a:cubicBezTo>
                  <a:cubicBezTo>
                    <a:pt x="15" y="31"/>
                    <a:pt x="24" y="33"/>
                    <a:pt x="34" y="36"/>
                  </a:cubicBezTo>
                  <a:cubicBezTo>
                    <a:pt x="44" y="39"/>
                    <a:pt x="54" y="44"/>
                    <a:pt x="54" y="58"/>
                  </a:cubicBezTo>
                  <a:cubicBezTo>
                    <a:pt x="54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5" y="70"/>
                  </a:cubicBezTo>
                  <a:cubicBezTo>
                    <a:pt x="34" y="70"/>
                    <a:pt x="39" y="66"/>
                    <a:pt x="39" y="59"/>
                  </a:cubicBezTo>
                  <a:cubicBezTo>
                    <a:pt x="39" y="51"/>
                    <a:pt x="31" y="49"/>
                    <a:pt x="22" y="46"/>
                  </a:cubicBezTo>
                  <a:cubicBezTo>
                    <a:pt x="12" y="43"/>
                    <a:pt x="0" y="39"/>
                    <a:pt x="0" y="24"/>
                  </a:cubicBezTo>
                  <a:cubicBezTo>
                    <a:pt x="0" y="10"/>
                    <a:pt x="10" y="0"/>
                    <a:pt x="29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auto">
            <a:xfrm>
              <a:off x="3552" y="1843"/>
              <a:ext cx="97" cy="192"/>
            </a:xfrm>
            <a:custGeom>
              <a:avLst/>
              <a:gdLst>
                <a:gd name="T0" fmla="*/ 27 w 50"/>
                <a:gd name="T1" fmla="*/ 69 h 99"/>
                <a:gd name="T2" fmla="*/ 42 w 50"/>
                <a:gd name="T3" fmla="*/ 86 h 99"/>
                <a:gd name="T4" fmla="*/ 49 w 50"/>
                <a:gd name="T5" fmla="*/ 86 h 99"/>
                <a:gd name="T6" fmla="*/ 50 w 50"/>
                <a:gd name="T7" fmla="*/ 92 h 99"/>
                <a:gd name="T8" fmla="*/ 49 w 50"/>
                <a:gd name="T9" fmla="*/ 97 h 99"/>
                <a:gd name="T10" fmla="*/ 38 w 50"/>
                <a:gd name="T11" fmla="*/ 99 h 99"/>
                <a:gd name="T12" fmla="*/ 12 w 50"/>
                <a:gd name="T13" fmla="*/ 69 h 99"/>
                <a:gd name="T14" fmla="*/ 12 w 50"/>
                <a:gd name="T15" fmla="*/ 29 h 99"/>
                <a:gd name="T16" fmla="*/ 1 w 50"/>
                <a:gd name="T17" fmla="*/ 29 h 99"/>
                <a:gd name="T18" fmla="*/ 0 w 50"/>
                <a:gd name="T19" fmla="*/ 23 h 99"/>
                <a:gd name="T20" fmla="*/ 1 w 50"/>
                <a:gd name="T21" fmla="*/ 18 h 99"/>
                <a:gd name="T22" fmla="*/ 12 w 50"/>
                <a:gd name="T23" fmla="*/ 18 h 99"/>
                <a:gd name="T24" fmla="*/ 12 w 50"/>
                <a:gd name="T25" fmla="*/ 4 h 99"/>
                <a:gd name="T26" fmla="*/ 27 w 50"/>
                <a:gd name="T27" fmla="*/ 1 h 99"/>
                <a:gd name="T28" fmla="*/ 27 w 50"/>
                <a:gd name="T29" fmla="*/ 18 h 99"/>
                <a:gd name="T30" fmla="*/ 47 w 50"/>
                <a:gd name="T31" fmla="*/ 18 h 99"/>
                <a:gd name="T32" fmla="*/ 48 w 50"/>
                <a:gd name="T33" fmla="*/ 23 h 99"/>
                <a:gd name="T34" fmla="*/ 47 w 50"/>
                <a:gd name="T35" fmla="*/ 29 h 99"/>
                <a:gd name="T36" fmla="*/ 27 w 50"/>
                <a:gd name="T37" fmla="*/ 29 h 99"/>
                <a:gd name="T38" fmla="*/ 27 w 50"/>
                <a:gd name="T39" fmla="*/ 6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99">
                  <a:moveTo>
                    <a:pt x="27" y="69"/>
                  </a:moveTo>
                  <a:cubicBezTo>
                    <a:pt x="27" y="82"/>
                    <a:pt x="32" y="86"/>
                    <a:pt x="42" y="86"/>
                  </a:cubicBezTo>
                  <a:cubicBezTo>
                    <a:pt x="45" y="86"/>
                    <a:pt x="49" y="86"/>
                    <a:pt x="49" y="86"/>
                  </a:cubicBezTo>
                  <a:cubicBezTo>
                    <a:pt x="49" y="86"/>
                    <a:pt x="50" y="88"/>
                    <a:pt x="50" y="92"/>
                  </a:cubicBezTo>
                  <a:cubicBezTo>
                    <a:pt x="50" y="95"/>
                    <a:pt x="49" y="97"/>
                    <a:pt x="49" y="97"/>
                  </a:cubicBezTo>
                  <a:cubicBezTo>
                    <a:pt x="46" y="98"/>
                    <a:pt x="42" y="99"/>
                    <a:pt x="38" y="99"/>
                  </a:cubicBezTo>
                  <a:cubicBezTo>
                    <a:pt x="20" y="99"/>
                    <a:pt x="12" y="88"/>
                    <a:pt x="12" y="6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0" y="27"/>
                    <a:pt x="0" y="23"/>
                  </a:cubicBezTo>
                  <a:cubicBezTo>
                    <a:pt x="0" y="20"/>
                    <a:pt x="1" y="18"/>
                    <a:pt x="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2"/>
                    <a:pt x="22" y="0"/>
                    <a:pt x="27" y="1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8" y="20"/>
                    <a:pt x="48" y="23"/>
                  </a:cubicBezTo>
                  <a:cubicBezTo>
                    <a:pt x="48" y="27"/>
                    <a:pt x="47" y="29"/>
                    <a:pt x="47" y="29"/>
                  </a:cubicBezTo>
                  <a:cubicBezTo>
                    <a:pt x="27" y="29"/>
                    <a:pt x="27" y="29"/>
                    <a:pt x="27" y="29"/>
                  </a:cubicBezTo>
                  <a:lnTo>
                    <a:pt x="27" y="69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3" name="Freeform 23"/>
            <p:cNvSpPr>
              <a:spLocks/>
            </p:cNvSpPr>
            <p:nvPr/>
          </p:nvSpPr>
          <p:spPr bwMode="auto">
            <a:xfrm>
              <a:off x="3662" y="1878"/>
              <a:ext cx="219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5 h 79"/>
                <a:gd name="T4" fmla="*/ 56 w 113"/>
                <a:gd name="T5" fmla="*/ 15 h 79"/>
                <a:gd name="T6" fmla="*/ 52 w 113"/>
                <a:gd name="T7" fmla="*/ 37 h 79"/>
                <a:gd name="T8" fmla="*/ 40 w 113"/>
                <a:gd name="T9" fmla="*/ 78 h 79"/>
                <a:gd name="T10" fmla="*/ 32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8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2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2 w 113"/>
                <a:gd name="T39" fmla="*/ 64 h 79"/>
                <a:gd name="T40" fmla="*/ 86 w 113"/>
                <a:gd name="T41" fmla="*/ 49 h 79"/>
                <a:gd name="T42" fmla="*/ 100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3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2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5"/>
                    <a:pt x="31" y="61"/>
                    <a:pt x="32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3" y="60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5"/>
                    <a:pt x="81" y="61"/>
                    <a:pt x="81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2" y="61"/>
                    <a:pt x="83" y="56"/>
                    <a:pt x="86" y="49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5" y="79"/>
                    <a:pt x="81" y="79"/>
                  </a:cubicBezTo>
                  <a:cubicBezTo>
                    <a:pt x="78" y="79"/>
                    <a:pt x="76" y="79"/>
                    <a:pt x="73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4" name="Freeform 24"/>
            <p:cNvSpPr>
              <a:spLocks noEditPoints="1"/>
            </p:cNvSpPr>
            <p:nvPr/>
          </p:nvSpPr>
          <p:spPr bwMode="auto">
            <a:xfrm>
              <a:off x="3900" y="1874"/>
              <a:ext cx="129" cy="161"/>
            </a:xfrm>
            <a:custGeom>
              <a:avLst/>
              <a:gdLst>
                <a:gd name="T0" fmla="*/ 33 w 67"/>
                <a:gd name="T1" fmla="*/ 12 h 83"/>
                <a:gd name="T2" fmla="*/ 15 w 67"/>
                <a:gd name="T3" fmla="*/ 41 h 83"/>
                <a:gd name="T4" fmla="*/ 33 w 67"/>
                <a:gd name="T5" fmla="*/ 71 h 83"/>
                <a:gd name="T6" fmla="*/ 51 w 67"/>
                <a:gd name="T7" fmla="*/ 41 h 83"/>
                <a:gd name="T8" fmla="*/ 33 w 67"/>
                <a:gd name="T9" fmla="*/ 12 h 83"/>
                <a:gd name="T10" fmla="*/ 33 w 67"/>
                <a:gd name="T11" fmla="*/ 0 h 83"/>
                <a:gd name="T12" fmla="*/ 67 w 67"/>
                <a:gd name="T13" fmla="*/ 41 h 83"/>
                <a:gd name="T14" fmla="*/ 33 w 67"/>
                <a:gd name="T15" fmla="*/ 83 h 83"/>
                <a:gd name="T16" fmla="*/ 0 w 67"/>
                <a:gd name="T17" fmla="*/ 41 h 83"/>
                <a:gd name="T18" fmla="*/ 33 w 6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83">
                  <a:moveTo>
                    <a:pt x="33" y="12"/>
                  </a:moveTo>
                  <a:cubicBezTo>
                    <a:pt x="22" y="12"/>
                    <a:pt x="15" y="18"/>
                    <a:pt x="15" y="41"/>
                  </a:cubicBezTo>
                  <a:cubicBezTo>
                    <a:pt x="15" y="65"/>
                    <a:pt x="22" y="71"/>
                    <a:pt x="33" y="71"/>
                  </a:cubicBezTo>
                  <a:cubicBezTo>
                    <a:pt x="44" y="71"/>
                    <a:pt x="51" y="65"/>
                    <a:pt x="51" y="41"/>
                  </a:cubicBezTo>
                  <a:cubicBezTo>
                    <a:pt x="51" y="18"/>
                    <a:pt x="44" y="12"/>
                    <a:pt x="33" y="12"/>
                  </a:cubicBezTo>
                  <a:moveTo>
                    <a:pt x="33" y="0"/>
                  </a:moveTo>
                  <a:cubicBezTo>
                    <a:pt x="54" y="0"/>
                    <a:pt x="67" y="12"/>
                    <a:pt x="67" y="41"/>
                  </a:cubicBezTo>
                  <a:cubicBezTo>
                    <a:pt x="67" y="71"/>
                    <a:pt x="54" y="83"/>
                    <a:pt x="33" y="83"/>
                  </a:cubicBezTo>
                  <a:cubicBezTo>
                    <a:pt x="13" y="83"/>
                    <a:pt x="0" y="71"/>
                    <a:pt x="0" y="41"/>
                  </a:cubicBezTo>
                  <a:cubicBezTo>
                    <a:pt x="0" y="12"/>
                    <a:pt x="13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5" name="Freeform 25"/>
            <p:cNvSpPr>
              <a:spLocks/>
            </p:cNvSpPr>
            <p:nvPr/>
          </p:nvSpPr>
          <p:spPr bwMode="auto">
            <a:xfrm>
              <a:off x="4049" y="1878"/>
              <a:ext cx="218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5 h 79"/>
                <a:gd name="T4" fmla="*/ 56 w 113"/>
                <a:gd name="T5" fmla="*/ 15 h 79"/>
                <a:gd name="T6" fmla="*/ 52 w 113"/>
                <a:gd name="T7" fmla="*/ 37 h 79"/>
                <a:gd name="T8" fmla="*/ 40 w 113"/>
                <a:gd name="T9" fmla="*/ 78 h 79"/>
                <a:gd name="T10" fmla="*/ 31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7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1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1 w 113"/>
                <a:gd name="T39" fmla="*/ 64 h 79"/>
                <a:gd name="T40" fmla="*/ 85 w 113"/>
                <a:gd name="T41" fmla="*/ 49 h 79"/>
                <a:gd name="T42" fmla="*/ 99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2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1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2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5"/>
                    <a:pt x="31" y="61"/>
                    <a:pt x="31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0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5"/>
                    <a:pt x="81" y="61"/>
                    <a:pt x="81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2" y="61"/>
                    <a:pt x="83" y="56"/>
                    <a:pt x="85" y="49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4" y="79"/>
                    <a:pt x="81" y="79"/>
                  </a:cubicBezTo>
                  <a:cubicBezTo>
                    <a:pt x="78" y="79"/>
                    <a:pt x="75" y="79"/>
                    <a:pt x="72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6" name="Freeform 26"/>
            <p:cNvSpPr>
              <a:spLocks/>
            </p:cNvSpPr>
            <p:nvPr/>
          </p:nvSpPr>
          <p:spPr bwMode="auto">
            <a:xfrm>
              <a:off x="4278" y="1878"/>
              <a:ext cx="141" cy="227"/>
            </a:xfrm>
            <a:custGeom>
              <a:avLst/>
              <a:gdLst>
                <a:gd name="T0" fmla="*/ 44 w 73"/>
                <a:gd name="T1" fmla="*/ 91 h 117"/>
                <a:gd name="T2" fmla="*/ 17 w 73"/>
                <a:gd name="T3" fmla="*/ 117 h 117"/>
                <a:gd name="T4" fmla="*/ 9 w 73"/>
                <a:gd name="T5" fmla="*/ 115 h 117"/>
                <a:gd name="T6" fmla="*/ 8 w 73"/>
                <a:gd name="T7" fmla="*/ 110 h 117"/>
                <a:gd name="T8" fmla="*/ 9 w 73"/>
                <a:gd name="T9" fmla="*/ 104 h 117"/>
                <a:gd name="T10" fmla="*/ 16 w 73"/>
                <a:gd name="T11" fmla="*/ 104 h 117"/>
                <a:gd name="T12" fmla="*/ 31 w 73"/>
                <a:gd name="T13" fmla="*/ 88 h 117"/>
                <a:gd name="T14" fmla="*/ 34 w 73"/>
                <a:gd name="T15" fmla="*/ 79 h 117"/>
                <a:gd name="T16" fmla="*/ 29 w 73"/>
                <a:gd name="T17" fmla="*/ 78 h 117"/>
                <a:gd name="T18" fmla="*/ 0 w 73"/>
                <a:gd name="T19" fmla="*/ 1 h 117"/>
                <a:gd name="T20" fmla="*/ 8 w 73"/>
                <a:gd name="T21" fmla="*/ 0 h 117"/>
                <a:gd name="T22" fmla="*/ 16 w 73"/>
                <a:gd name="T23" fmla="*/ 1 h 117"/>
                <a:gd name="T24" fmla="*/ 33 w 73"/>
                <a:gd name="T25" fmla="*/ 47 h 117"/>
                <a:gd name="T26" fmla="*/ 38 w 73"/>
                <a:gd name="T27" fmla="*/ 64 h 117"/>
                <a:gd name="T28" fmla="*/ 39 w 73"/>
                <a:gd name="T29" fmla="*/ 64 h 117"/>
                <a:gd name="T30" fmla="*/ 44 w 73"/>
                <a:gd name="T31" fmla="*/ 47 h 117"/>
                <a:gd name="T32" fmla="*/ 59 w 73"/>
                <a:gd name="T33" fmla="*/ 1 h 117"/>
                <a:gd name="T34" fmla="*/ 66 w 73"/>
                <a:gd name="T35" fmla="*/ 0 h 117"/>
                <a:gd name="T36" fmla="*/ 73 w 73"/>
                <a:gd name="T37" fmla="*/ 1 h 117"/>
                <a:gd name="T38" fmla="*/ 44 w 73"/>
                <a:gd name="T39" fmla="*/ 9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17">
                  <a:moveTo>
                    <a:pt x="44" y="91"/>
                  </a:moveTo>
                  <a:cubicBezTo>
                    <a:pt x="39" y="107"/>
                    <a:pt x="34" y="117"/>
                    <a:pt x="17" y="117"/>
                  </a:cubicBezTo>
                  <a:cubicBezTo>
                    <a:pt x="12" y="117"/>
                    <a:pt x="9" y="115"/>
                    <a:pt x="9" y="115"/>
                  </a:cubicBezTo>
                  <a:cubicBezTo>
                    <a:pt x="9" y="115"/>
                    <a:pt x="8" y="113"/>
                    <a:pt x="8" y="110"/>
                  </a:cubicBezTo>
                  <a:cubicBezTo>
                    <a:pt x="8" y="106"/>
                    <a:pt x="9" y="104"/>
                    <a:pt x="9" y="104"/>
                  </a:cubicBezTo>
                  <a:cubicBezTo>
                    <a:pt x="9" y="104"/>
                    <a:pt x="12" y="104"/>
                    <a:pt x="16" y="104"/>
                  </a:cubicBezTo>
                  <a:cubicBezTo>
                    <a:pt x="23" y="104"/>
                    <a:pt x="26" y="102"/>
                    <a:pt x="31" y="88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2" y="79"/>
                    <a:pt x="31" y="79"/>
                    <a:pt x="29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7" y="57"/>
                    <a:pt x="38" y="64"/>
                    <a:pt x="38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41" y="57"/>
                    <a:pt x="44" y="47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61" y="0"/>
                    <a:pt x="66" y="0"/>
                  </a:cubicBezTo>
                  <a:cubicBezTo>
                    <a:pt x="71" y="0"/>
                    <a:pt x="73" y="1"/>
                    <a:pt x="73" y="1"/>
                  </a:cubicBezTo>
                  <a:lnTo>
                    <a:pt x="44" y="9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auto">
            <a:xfrm>
              <a:off x="4512" y="1820"/>
              <a:ext cx="118" cy="211"/>
            </a:xfrm>
            <a:custGeom>
              <a:avLst/>
              <a:gdLst>
                <a:gd name="T0" fmla="*/ 15 w 61"/>
                <a:gd name="T1" fmla="*/ 108 h 109"/>
                <a:gd name="T2" fmla="*/ 7 w 61"/>
                <a:gd name="T3" fmla="*/ 109 h 109"/>
                <a:gd name="T4" fmla="*/ 0 w 61"/>
                <a:gd name="T5" fmla="*/ 108 h 109"/>
                <a:gd name="T6" fmla="*/ 0 w 61"/>
                <a:gd name="T7" fmla="*/ 0 h 109"/>
                <a:gd name="T8" fmla="*/ 60 w 61"/>
                <a:gd name="T9" fmla="*/ 0 h 109"/>
                <a:gd name="T10" fmla="*/ 61 w 61"/>
                <a:gd name="T11" fmla="*/ 7 h 109"/>
                <a:gd name="T12" fmla="*/ 60 w 61"/>
                <a:gd name="T13" fmla="*/ 13 h 109"/>
                <a:gd name="T14" fmla="*/ 15 w 61"/>
                <a:gd name="T15" fmla="*/ 13 h 109"/>
                <a:gd name="T16" fmla="*/ 15 w 61"/>
                <a:gd name="T17" fmla="*/ 50 h 109"/>
                <a:gd name="T18" fmla="*/ 55 w 61"/>
                <a:gd name="T19" fmla="*/ 50 h 109"/>
                <a:gd name="T20" fmla="*/ 56 w 61"/>
                <a:gd name="T21" fmla="*/ 56 h 109"/>
                <a:gd name="T22" fmla="*/ 55 w 61"/>
                <a:gd name="T23" fmla="*/ 62 h 109"/>
                <a:gd name="T24" fmla="*/ 15 w 61"/>
                <a:gd name="T25" fmla="*/ 62 h 109"/>
                <a:gd name="T26" fmla="*/ 15 w 61"/>
                <a:gd name="T27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109">
                  <a:moveTo>
                    <a:pt x="15" y="108"/>
                  </a:moveTo>
                  <a:cubicBezTo>
                    <a:pt x="15" y="108"/>
                    <a:pt x="13" y="109"/>
                    <a:pt x="7" y="109"/>
                  </a:cubicBezTo>
                  <a:cubicBezTo>
                    <a:pt x="2" y="109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1" y="2"/>
                    <a:pt x="61" y="4"/>
                    <a:pt x="61" y="7"/>
                  </a:cubicBezTo>
                  <a:cubicBezTo>
                    <a:pt x="61" y="9"/>
                    <a:pt x="61" y="11"/>
                    <a:pt x="60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6" y="51"/>
                    <a:pt x="56" y="53"/>
                    <a:pt x="56" y="56"/>
                  </a:cubicBezTo>
                  <a:cubicBezTo>
                    <a:pt x="56" y="58"/>
                    <a:pt x="56" y="60"/>
                    <a:pt x="55" y="62"/>
                  </a:cubicBezTo>
                  <a:cubicBezTo>
                    <a:pt x="15" y="62"/>
                    <a:pt x="15" y="62"/>
                    <a:pt x="15" y="62"/>
                  </a:cubicBezTo>
                  <a:lnTo>
                    <a:pt x="15" y="10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8" name="Freeform 28"/>
            <p:cNvSpPr>
              <a:spLocks/>
            </p:cNvSpPr>
            <p:nvPr/>
          </p:nvSpPr>
          <p:spPr bwMode="auto">
            <a:xfrm>
              <a:off x="4657" y="1878"/>
              <a:ext cx="117" cy="157"/>
            </a:xfrm>
            <a:custGeom>
              <a:avLst/>
              <a:gdLst>
                <a:gd name="T0" fmla="*/ 0 w 61"/>
                <a:gd name="T1" fmla="*/ 1 h 81"/>
                <a:gd name="T2" fmla="*/ 7 w 61"/>
                <a:gd name="T3" fmla="*/ 0 h 81"/>
                <a:gd name="T4" fmla="*/ 15 w 61"/>
                <a:gd name="T5" fmla="*/ 1 h 81"/>
                <a:gd name="T6" fmla="*/ 15 w 61"/>
                <a:gd name="T7" fmla="*/ 55 h 81"/>
                <a:gd name="T8" fmla="*/ 29 w 61"/>
                <a:gd name="T9" fmla="*/ 68 h 81"/>
                <a:gd name="T10" fmla="*/ 46 w 61"/>
                <a:gd name="T11" fmla="*/ 59 h 81"/>
                <a:gd name="T12" fmla="*/ 46 w 61"/>
                <a:gd name="T13" fmla="*/ 1 h 81"/>
                <a:gd name="T14" fmla="*/ 53 w 61"/>
                <a:gd name="T15" fmla="*/ 0 h 81"/>
                <a:gd name="T16" fmla="*/ 61 w 61"/>
                <a:gd name="T17" fmla="*/ 1 h 81"/>
                <a:gd name="T18" fmla="*/ 61 w 61"/>
                <a:gd name="T19" fmla="*/ 78 h 81"/>
                <a:gd name="T20" fmla="*/ 53 w 61"/>
                <a:gd name="T21" fmla="*/ 79 h 81"/>
                <a:gd name="T22" fmla="*/ 46 w 61"/>
                <a:gd name="T23" fmla="*/ 78 h 81"/>
                <a:gd name="T24" fmla="*/ 46 w 61"/>
                <a:gd name="T25" fmla="*/ 71 h 81"/>
                <a:gd name="T26" fmla="*/ 23 w 61"/>
                <a:gd name="T27" fmla="*/ 81 h 81"/>
                <a:gd name="T28" fmla="*/ 0 w 61"/>
                <a:gd name="T29" fmla="*/ 58 h 81"/>
                <a:gd name="T30" fmla="*/ 0 w 61"/>
                <a:gd name="T3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0" y="1"/>
                  </a:move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64"/>
                    <a:pt x="19" y="68"/>
                    <a:pt x="29" y="68"/>
                  </a:cubicBezTo>
                  <a:cubicBezTo>
                    <a:pt x="35" y="68"/>
                    <a:pt x="42" y="65"/>
                    <a:pt x="46" y="59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9" y="0"/>
                    <a:pt x="53" y="0"/>
                  </a:cubicBezTo>
                  <a:cubicBezTo>
                    <a:pt x="59" y="0"/>
                    <a:pt x="61" y="1"/>
                    <a:pt x="61" y="1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9" y="79"/>
                    <a:pt x="53" y="79"/>
                  </a:cubicBezTo>
                  <a:cubicBezTo>
                    <a:pt x="49" y="79"/>
                    <a:pt x="46" y="78"/>
                    <a:pt x="46" y="78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0" y="77"/>
                    <a:pt x="32" y="81"/>
                    <a:pt x="23" y="81"/>
                  </a:cubicBezTo>
                  <a:cubicBezTo>
                    <a:pt x="8" y="81"/>
                    <a:pt x="0" y="71"/>
                    <a:pt x="0" y="5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9" name="Freeform 29"/>
            <p:cNvSpPr>
              <a:spLocks/>
            </p:cNvSpPr>
            <p:nvPr/>
          </p:nvSpPr>
          <p:spPr bwMode="auto">
            <a:xfrm>
              <a:off x="4817" y="1874"/>
              <a:ext cx="118" cy="157"/>
            </a:xfrm>
            <a:custGeom>
              <a:avLst/>
              <a:gdLst>
                <a:gd name="T0" fmla="*/ 61 w 61"/>
                <a:gd name="T1" fmla="*/ 80 h 81"/>
                <a:gd name="T2" fmla="*/ 54 w 61"/>
                <a:gd name="T3" fmla="*/ 81 h 81"/>
                <a:gd name="T4" fmla="*/ 46 w 61"/>
                <a:gd name="T5" fmla="*/ 80 h 81"/>
                <a:gd name="T6" fmla="*/ 46 w 61"/>
                <a:gd name="T7" fmla="*/ 26 h 81"/>
                <a:gd name="T8" fmla="*/ 32 w 61"/>
                <a:gd name="T9" fmla="*/ 12 h 81"/>
                <a:gd name="T10" fmla="*/ 15 w 61"/>
                <a:gd name="T11" fmla="*/ 22 h 81"/>
                <a:gd name="T12" fmla="*/ 15 w 61"/>
                <a:gd name="T13" fmla="*/ 80 h 81"/>
                <a:gd name="T14" fmla="*/ 7 w 61"/>
                <a:gd name="T15" fmla="*/ 81 h 81"/>
                <a:gd name="T16" fmla="*/ 0 w 61"/>
                <a:gd name="T17" fmla="*/ 80 h 81"/>
                <a:gd name="T18" fmla="*/ 0 w 61"/>
                <a:gd name="T19" fmla="*/ 3 h 81"/>
                <a:gd name="T20" fmla="*/ 7 w 61"/>
                <a:gd name="T21" fmla="*/ 2 h 81"/>
                <a:gd name="T22" fmla="*/ 15 w 61"/>
                <a:gd name="T23" fmla="*/ 3 h 81"/>
                <a:gd name="T24" fmla="*/ 15 w 61"/>
                <a:gd name="T25" fmla="*/ 10 h 81"/>
                <a:gd name="T26" fmla="*/ 38 w 61"/>
                <a:gd name="T27" fmla="*/ 0 h 81"/>
                <a:gd name="T28" fmla="*/ 61 w 61"/>
                <a:gd name="T29" fmla="*/ 23 h 81"/>
                <a:gd name="T30" fmla="*/ 61 w 61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61" y="80"/>
                  </a:moveTo>
                  <a:cubicBezTo>
                    <a:pt x="61" y="80"/>
                    <a:pt x="59" y="81"/>
                    <a:pt x="54" y="81"/>
                  </a:cubicBezTo>
                  <a:cubicBezTo>
                    <a:pt x="49" y="81"/>
                    <a:pt x="46" y="80"/>
                    <a:pt x="46" y="80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17"/>
                    <a:pt x="42" y="12"/>
                    <a:pt x="32" y="12"/>
                  </a:cubicBezTo>
                  <a:cubicBezTo>
                    <a:pt x="25" y="12"/>
                    <a:pt x="19" y="16"/>
                    <a:pt x="15" y="2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2" y="81"/>
                    <a:pt x="7" y="81"/>
                  </a:cubicBezTo>
                  <a:cubicBezTo>
                    <a:pt x="2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0" y="4"/>
                    <a:pt x="28" y="0"/>
                    <a:pt x="38" y="0"/>
                  </a:cubicBezTo>
                  <a:cubicBezTo>
                    <a:pt x="53" y="0"/>
                    <a:pt x="61" y="9"/>
                    <a:pt x="61" y="23"/>
                  </a:cubicBezTo>
                  <a:lnTo>
                    <a:pt x="61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4969" y="1812"/>
              <a:ext cx="128" cy="223"/>
            </a:xfrm>
            <a:custGeom>
              <a:avLst/>
              <a:gdLst>
                <a:gd name="T0" fmla="*/ 34 w 66"/>
                <a:gd name="T1" fmla="*/ 45 h 115"/>
                <a:gd name="T2" fmla="*/ 16 w 66"/>
                <a:gd name="T3" fmla="*/ 73 h 115"/>
                <a:gd name="T4" fmla="*/ 34 w 66"/>
                <a:gd name="T5" fmla="*/ 102 h 115"/>
                <a:gd name="T6" fmla="*/ 51 w 66"/>
                <a:gd name="T7" fmla="*/ 83 h 115"/>
                <a:gd name="T8" fmla="*/ 51 w 66"/>
                <a:gd name="T9" fmla="*/ 63 h 115"/>
                <a:gd name="T10" fmla="*/ 34 w 66"/>
                <a:gd name="T11" fmla="*/ 45 h 115"/>
                <a:gd name="T12" fmla="*/ 58 w 66"/>
                <a:gd name="T13" fmla="*/ 0 h 115"/>
                <a:gd name="T14" fmla="*/ 66 w 66"/>
                <a:gd name="T15" fmla="*/ 1 h 115"/>
                <a:gd name="T16" fmla="*/ 66 w 66"/>
                <a:gd name="T17" fmla="*/ 112 h 115"/>
                <a:gd name="T18" fmla="*/ 59 w 66"/>
                <a:gd name="T19" fmla="*/ 113 h 115"/>
                <a:gd name="T20" fmla="*/ 53 w 66"/>
                <a:gd name="T21" fmla="*/ 112 h 115"/>
                <a:gd name="T22" fmla="*/ 51 w 66"/>
                <a:gd name="T23" fmla="*/ 104 h 115"/>
                <a:gd name="T24" fmla="*/ 29 w 66"/>
                <a:gd name="T25" fmla="*/ 115 h 115"/>
                <a:gd name="T26" fmla="*/ 0 w 66"/>
                <a:gd name="T27" fmla="*/ 73 h 115"/>
                <a:gd name="T28" fmla="*/ 29 w 66"/>
                <a:gd name="T29" fmla="*/ 32 h 115"/>
                <a:gd name="T30" fmla="*/ 51 w 66"/>
                <a:gd name="T31" fmla="*/ 42 h 115"/>
                <a:gd name="T32" fmla="*/ 51 w 66"/>
                <a:gd name="T33" fmla="*/ 1 h 115"/>
                <a:gd name="T34" fmla="*/ 58 w 66"/>
                <a:gd name="T3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6" h="115">
                  <a:moveTo>
                    <a:pt x="34" y="45"/>
                  </a:moveTo>
                  <a:cubicBezTo>
                    <a:pt x="22" y="45"/>
                    <a:pt x="16" y="51"/>
                    <a:pt x="16" y="73"/>
                  </a:cubicBezTo>
                  <a:cubicBezTo>
                    <a:pt x="16" y="96"/>
                    <a:pt x="22" y="102"/>
                    <a:pt x="34" y="102"/>
                  </a:cubicBezTo>
                  <a:cubicBezTo>
                    <a:pt x="45" y="102"/>
                    <a:pt x="51" y="93"/>
                    <a:pt x="51" y="8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53"/>
                    <a:pt x="45" y="45"/>
                    <a:pt x="34" y="45"/>
                  </a:cubicBezTo>
                  <a:moveTo>
                    <a:pt x="58" y="0"/>
                  </a:moveTo>
                  <a:cubicBezTo>
                    <a:pt x="63" y="0"/>
                    <a:pt x="66" y="1"/>
                    <a:pt x="66" y="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3" y="113"/>
                    <a:pt x="59" y="113"/>
                  </a:cubicBezTo>
                  <a:cubicBezTo>
                    <a:pt x="56" y="113"/>
                    <a:pt x="53" y="112"/>
                    <a:pt x="53" y="11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47" y="111"/>
                    <a:pt x="40" y="115"/>
                    <a:pt x="29" y="115"/>
                  </a:cubicBezTo>
                  <a:cubicBezTo>
                    <a:pt x="12" y="115"/>
                    <a:pt x="0" y="104"/>
                    <a:pt x="0" y="73"/>
                  </a:cubicBezTo>
                  <a:cubicBezTo>
                    <a:pt x="0" y="43"/>
                    <a:pt x="12" y="32"/>
                    <a:pt x="29" y="32"/>
                  </a:cubicBezTo>
                  <a:cubicBezTo>
                    <a:pt x="39" y="32"/>
                    <a:pt x="46" y="36"/>
                    <a:pt x="51" y="42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51" y="1"/>
                    <a:pt x="53" y="0"/>
                    <a:pt x="5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auto">
            <a:xfrm>
              <a:off x="5137" y="1878"/>
              <a:ext cx="118" cy="157"/>
            </a:xfrm>
            <a:custGeom>
              <a:avLst/>
              <a:gdLst>
                <a:gd name="T0" fmla="*/ 0 w 61"/>
                <a:gd name="T1" fmla="*/ 1 h 81"/>
                <a:gd name="T2" fmla="*/ 8 w 61"/>
                <a:gd name="T3" fmla="*/ 0 h 81"/>
                <a:gd name="T4" fmla="*/ 15 w 61"/>
                <a:gd name="T5" fmla="*/ 1 h 81"/>
                <a:gd name="T6" fmla="*/ 15 w 61"/>
                <a:gd name="T7" fmla="*/ 55 h 81"/>
                <a:gd name="T8" fmla="*/ 29 w 61"/>
                <a:gd name="T9" fmla="*/ 68 h 81"/>
                <a:gd name="T10" fmla="*/ 46 w 61"/>
                <a:gd name="T11" fmla="*/ 59 h 81"/>
                <a:gd name="T12" fmla="*/ 46 w 61"/>
                <a:gd name="T13" fmla="*/ 1 h 81"/>
                <a:gd name="T14" fmla="*/ 54 w 61"/>
                <a:gd name="T15" fmla="*/ 0 h 81"/>
                <a:gd name="T16" fmla="*/ 61 w 61"/>
                <a:gd name="T17" fmla="*/ 1 h 81"/>
                <a:gd name="T18" fmla="*/ 61 w 61"/>
                <a:gd name="T19" fmla="*/ 78 h 81"/>
                <a:gd name="T20" fmla="*/ 54 w 61"/>
                <a:gd name="T21" fmla="*/ 79 h 81"/>
                <a:gd name="T22" fmla="*/ 46 w 61"/>
                <a:gd name="T23" fmla="*/ 78 h 81"/>
                <a:gd name="T24" fmla="*/ 46 w 61"/>
                <a:gd name="T25" fmla="*/ 71 h 81"/>
                <a:gd name="T26" fmla="*/ 23 w 61"/>
                <a:gd name="T27" fmla="*/ 81 h 81"/>
                <a:gd name="T28" fmla="*/ 0 w 61"/>
                <a:gd name="T29" fmla="*/ 58 h 81"/>
                <a:gd name="T30" fmla="*/ 0 w 61"/>
                <a:gd name="T3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0" y="1"/>
                  </a:move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5" y="1"/>
                    <a:pt x="15" y="1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64"/>
                    <a:pt x="20" y="68"/>
                    <a:pt x="29" y="68"/>
                  </a:cubicBezTo>
                  <a:cubicBezTo>
                    <a:pt x="36" y="68"/>
                    <a:pt x="42" y="65"/>
                    <a:pt x="46" y="59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9" y="0"/>
                    <a:pt x="54" y="0"/>
                  </a:cubicBezTo>
                  <a:cubicBezTo>
                    <a:pt x="59" y="0"/>
                    <a:pt x="61" y="1"/>
                    <a:pt x="61" y="1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9" y="79"/>
                    <a:pt x="54" y="79"/>
                  </a:cubicBezTo>
                  <a:cubicBezTo>
                    <a:pt x="49" y="79"/>
                    <a:pt x="46" y="78"/>
                    <a:pt x="46" y="78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1" y="77"/>
                    <a:pt x="33" y="81"/>
                    <a:pt x="23" y="81"/>
                  </a:cubicBezTo>
                  <a:cubicBezTo>
                    <a:pt x="8" y="81"/>
                    <a:pt x="0" y="71"/>
                    <a:pt x="0" y="5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2" name="Freeform 32"/>
            <p:cNvSpPr>
              <a:spLocks/>
            </p:cNvSpPr>
            <p:nvPr/>
          </p:nvSpPr>
          <p:spPr bwMode="auto">
            <a:xfrm>
              <a:off x="5292" y="1874"/>
              <a:ext cx="104" cy="161"/>
            </a:xfrm>
            <a:custGeom>
              <a:avLst/>
              <a:gdLst>
                <a:gd name="T0" fmla="*/ 28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0 w 54"/>
                <a:gd name="T7" fmla="*/ 13 h 83"/>
                <a:gd name="T8" fmla="*/ 14 w 54"/>
                <a:gd name="T9" fmla="*/ 23 h 83"/>
                <a:gd name="T10" fmla="*/ 33 w 54"/>
                <a:gd name="T11" fmla="*/ 36 h 83"/>
                <a:gd name="T12" fmla="*/ 54 w 54"/>
                <a:gd name="T13" fmla="*/ 58 h 83"/>
                <a:gd name="T14" fmla="*/ 25 w 54"/>
                <a:gd name="T15" fmla="*/ 83 h 83"/>
                <a:gd name="T16" fmla="*/ 0 w 54"/>
                <a:gd name="T17" fmla="*/ 77 h 83"/>
                <a:gd name="T18" fmla="*/ 4 w 54"/>
                <a:gd name="T19" fmla="*/ 66 h 83"/>
                <a:gd name="T20" fmla="*/ 24 w 54"/>
                <a:gd name="T21" fmla="*/ 70 h 83"/>
                <a:gd name="T22" fmla="*/ 39 w 54"/>
                <a:gd name="T23" fmla="*/ 59 h 83"/>
                <a:gd name="T24" fmla="*/ 21 w 54"/>
                <a:gd name="T25" fmla="*/ 46 h 83"/>
                <a:gd name="T26" fmla="*/ 0 w 54"/>
                <a:gd name="T27" fmla="*/ 24 h 83"/>
                <a:gd name="T28" fmla="*/ 28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8" y="0"/>
                  </a:moveTo>
                  <a:cubicBezTo>
                    <a:pt x="43" y="0"/>
                    <a:pt x="50" y="4"/>
                    <a:pt x="50" y="4"/>
                  </a:cubicBezTo>
                  <a:cubicBezTo>
                    <a:pt x="50" y="8"/>
                    <a:pt x="48" y="13"/>
                    <a:pt x="46" y="15"/>
                  </a:cubicBezTo>
                  <a:cubicBezTo>
                    <a:pt x="46" y="15"/>
                    <a:pt x="38" y="13"/>
                    <a:pt x="30" y="13"/>
                  </a:cubicBezTo>
                  <a:cubicBezTo>
                    <a:pt x="20" y="13"/>
                    <a:pt x="14" y="16"/>
                    <a:pt x="14" y="23"/>
                  </a:cubicBezTo>
                  <a:cubicBezTo>
                    <a:pt x="14" y="31"/>
                    <a:pt x="24" y="33"/>
                    <a:pt x="33" y="36"/>
                  </a:cubicBezTo>
                  <a:cubicBezTo>
                    <a:pt x="43" y="39"/>
                    <a:pt x="54" y="44"/>
                    <a:pt x="54" y="58"/>
                  </a:cubicBezTo>
                  <a:cubicBezTo>
                    <a:pt x="54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4" y="70"/>
                  </a:cubicBezTo>
                  <a:cubicBezTo>
                    <a:pt x="33" y="70"/>
                    <a:pt x="39" y="66"/>
                    <a:pt x="39" y="59"/>
                  </a:cubicBezTo>
                  <a:cubicBezTo>
                    <a:pt x="39" y="51"/>
                    <a:pt x="30" y="49"/>
                    <a:pt x="21" y="46"/>
                  </a:cubicBezTo>
                  <a:cubicBezTo>
                    <a:pt x="11" y="43"/>
                    <a:pt x="0" y="39"/>
                    <a:pt x="0" y="24"/>
                  </a:cubicBezTo>
                  <a:cubicBezTo>
                    <a:pt x="0" y="10"/>
                    <a:pt x="9" y="0"/>
                    <a:pt x="2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3" name="Freeform 33"/>
            <p:cNvSpPr>
              <a:spLocks/>
            </p:cNvSpPr>
            <p:nvPr/>
          </p:nvSpPr>
          <p:spPr bwMode="auto">
            <a:xfrm>
              <a:off x="5417" y="1878"/>
              <a:ext cx="112" cy="153"/>
            </a:xfrm>
            <a:custGeom>
              <a:avLst/>
              <a:gdLst>
                <a:gd name="T0" fmla="*/ 57 w 58"/>
                <a:gd name="T1" fmla="*/ 67 h 79"/>
                <a:gd name="T2" fmla="*/ 58 w 58"/>
                <a:gd name="T3" fmla="*/ 73 h 79"/>
                <a:gd name="T4" fmla="*/ 57 w 58"/>
                <a:gd name="T5" fmla="*/ 79 h 79"/>
                <a:gd name="T6" fmla="*/ 1 w 58"/>
                <a:gd name="T7" fmla="*/ 79 h 79"/>
                <a:gd name="T8" fmla="*/ 0 w 58"/>
                <a:gd name="T9" fmla="*/ 73 h 79"/>
                <a:gd name="T10" fmla="*/ 1 w 58"/>
                <a:gd name="T11" fmla="*/ 67 h 79"/>
                <a:gd name="T12" fmla="*/ 41 w 58"/>
                <a:gd name="T13" fmla="*/ 12 h 79"/>
                <a:gd name="T14" fmla="*/ 4 w 58"/>
                <a:gd name="T15" fmla="*/ 12 h 79"/>
                <a:gd name="T16" fmla="*/ 3 w 58"/>
                <a:gd name="T17" fmla="*/ 6 h 79"/>
                <a:gd name="T18" fmla="*/ 4 w 58"/>
                <a:gd name="T19" fmla="*/ 0 h 79"/>
                <a:gd name="T20" fmla="*/ 57 w 58"/>
                <a:gd name="T21" fmla="*/ 0 h 79"/>
                <a:gd name="T22" fmla="*/ 58 w 58"/>
                <a:gd name="T23" fmla="*/ 6 h 79"/>
                <a:gd name="T24" fmla="*/ 57 w 58"/>
                <a:gd name="T25" fmla="*/ 12 h 79"/>
                <a:gd name="T26" fmla="*/ 17 w 58"/>
                <a:gd name="T27" fmla="*/ 67 h 79"/>
                <a:gd name="T28" fmla="*/ 57 w 58"/>
                <a:gd name="T29" fmla="*/ 6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9">
                  <a:moveTo>
                    <a:pt x="57" y="67"/>
                  </a:moveTo>
                  <a:cubicBezTo>
                    <a:pt x="57" y="67"/>
                    <a:pt x="58" y="69"/>
                    <a:pt x="58" y="73"/>
                  </a:cubicBezTo>
                  <a:cubicBezTo>
                    <a:pt x="58" y="77"/>
                    <a:pt x="57" y="79"/>
                    <a:pt x="57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7"/>
                    <a:pt x="0" y="75"/>
                    <a:pt x="0" y="73"/>
                  </a:cubicBezTo>
                  <a:cubicBezTo>
                    <a:pt x="0" y="70"/>
                    <a:pt x="1" y="68"/>
                    <a:pt x="1" y="67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0"/>
                    <a:pt x="3" y="6"/>
                  </a:cubicBezTo>
                  <a:cubicBezTo>
                    <a:pt x="3" y="2"/>
                    <a:pt x="4" y="0"/>
                    <a:pt x="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8" y="1"/>
                    <a:pt x="58" y="3"/>
                    <a:pt x="58" y="6"/>
                  </a:cubicBezTo>
                  <a:cubicBezTo>
                    <a:pt x="58" y="8"/>
                    <a:pt x="58" y="10"/>
                    <a:pt x="57" y="12"/>
                  </a:cubicBezTo>
                  <a:cubicBezTo>
                    <a:pt x="17" y="67"/>
                    <a:pt x="17" y="67"/>
                    <a:pt x="17" y="67"/>
                  </a:cubicBezTo>
                  <a:lnTo>
                    <a:pt x="57" y="6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958" y="2173"/>
              <a:ext cx="147" cy="209"/>
            </a:xfrm>
            <a:custGeom>
              <a:avLst/>
              <a:gdLst>
                <a:gd name="T0" fmla="*/ 16 w 76"/>
                <a:gd name="T1" fmla="*/ 50 h 108"/>
                <a:gd name="T2" fmla="*/ 37 w 76"/>
                <a:gd name="T3" fmla="*/ 50 h 108"/>
                <a:gd name="T4" fmla="*/ 55 w 76"/>
                <a:gd name="T5" fmla="*/ 31 h 108"/>
                <a:gd name="T6" fmla="*/ 37 w 76"/>
                <a:gd name="T7" fmla="*/ 12 h 108"/>
                <a:gd name="T8" fmla="*/ 16 w 76"/>
                <a:gd name="T9" fmla="*/ 12 h 108"/>
                <a:gd name="T10" fmla="*/ 16 w 76"/>
                <a:gd name="T11" fmla="*/ 50 h 108"/>
                <a:gd name="T12" fmla="*/ 39 w 76"/>
                <a:gd name="T13" fmla="*/ 0 h 108"/>
                <a:gd name="T14" fmla="*/ 71 w 76"/>
                <a:gd name="T15" fmla="*/ 31 h 108"/>
                <a:gd name="T16" fmla="*/ 50 w 76"/>
                <a:gd name="T17" fmla="*/ 62 h 108"/>
                <a:gd name="T18" fmla="*/ 76 w 76"/>
                <a:gd name="T19" fmla="*/ 107 h 108"/>
                <a:gd name="T20" fmla="*/ 67 w 76"/>
                <a:gd name="T21" fmla="*/ 108 h 108"/>
                <a:gd name="T22" fmla="*/ 59 w 76"/>
                <a:gd name="T23" fmla="*/ 107 h 108"/>
                <a:gd name="T24" fmla="*/ 34 w 76"/>
                <a:gd name="T25" fmla="*/ 63 h 108"/>
                <a:gd name="T26" fmla="*/ 16 w 76"/>
                <a:gd name="T27" fmla="*/ 63 h 108"/>
                <a:gd name="T28" fmla="*/ 16 w 76"/>
                <a:gd name="T29" fmla="*/ 107 h 108"/>
                <a:gd name="T30" fmla="*/ 8 w 76"/>
                <a:gd name="T31" fmla="*/ 108 h 108"/>
                <a:gd name="T32" fmla="*/ 0 w 76"/>
                <a:gd name="T33" fmla="*/ 107 h 108"/>
                <a:gd name="T34" fmla="*/ 0 w 76"/>
                <a:gd name="T35" fmla="*/ 0 h 108"/>
                <a:gd name="T36" fmla="*/ 39 w 76"/>
                <a:gd name="T3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6" h="108">
                  <a:moveTo>
                    <a:pt x="16" y="50"/>
                  </a:moveTo>
                  <a:cubicBezTo>
                    <a:pt x="37" y="50"/>
                    <a:pt x="37" y="50"/>
                    <a:pt x="37" y="50"/>
                  </a:cubicBezTo>
                  <a:cubicBezTo>
                    <a:pt x="49" y="50"/>
                    <a:pt x="55" y="43"/>
                    <a:pt x="55" y="31"/>
                  </a:cubicBezTo>
                  <a:cubicBezTo>
                    <a:pt x="55" y="19"/>
                    <a:pt x="49" y="12"/>
                    <a:pt x="37" y="12"/>
                  </a:cubicBezTo>
                  <a:cubicBezTo>
                    <a:pt x="16" y="12"/>
                    <a:pt x="16" y="12"/>
                    <a:pt x="16" y="12"/>
                  </a:cubicBezTo>
                  <a:lnTo>
                    <a:pt x="16" y="50"/>
                  </a:lnTo>
                  <a:close/>
                  <a:moveTo>
                    <a:pt x="39" y="0"/>
                  </a:moveTo>
                  <a:cubicBezTo>
                    <a:pt x="59" y="0"/>
                    <a:pt x="71" y="12"/>
                    <a:pt x="71" y="31"/>
                  </a:cubicBezTo>
                  <a:cubicBezTo>
                    <a:pt x="71" y="46"/>
                    <a:pt x="63" y="58"/>
                    <a:pt x="50" y="62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3" y="108"/>
                    <a:pt x="67" y="108"/>
                  </a:cubicBezTo>
                  <a:cubicBezTo>
                    <a:pt x="62" y="108"/>
                    <a:pt x="59" y="107"/>
                    <a:pt x="59" y="107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107"/>
                    <a:pt x="16" y="107"/>
                    <a:pt x="16" y="107"/>
                  </a:cubicBezTo>
                  <a:cubicBezTo>
                    <a:pt x="16" y="107"/>
                    <a:pt x="13" y="108"/>
                    <a:pt x="8" y="108"/>
                  </a:cubicBezTo>
                  <a:cubicBezTo>
                    <a:pt x="3" y="108"/>
                    <a:pt x="0" y="107"/>
                    <a:pt x="0" y="10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5" name="Freeform 35"/>
            <p:cNvSpPr>
              <a:spLocks noEditPoints="1"/>
            </p:cNvSpPr>
            <p:nvPr/>
          </p:nvSpPr>
          <p:spPr bwMode="auto">
            <a:xfrm>
              <a:off x="3130" y="2225"/>
              <a:ext cx="121" cy="161"/>
            </a:xfrm>
            <a:custGeom>
              <a:avLst/>
              <a:gdLst>
                <a:gd name="T0" fmla="*/ 33 w 63"/>
                <a:gd name="T1" fmla="*/ 12 h 83"/>
                <a:gd name="T2" fmla="*/ 15 w 63"/>
                <a:gd name="T3" fmla="*/ 35 h 83"/>
                <a:gd name="T4" fmla="*/ 48 w 63"/>
                <a:gd name="T5" fmla="*/ 35 h 83"/>
                <a:gd name="T6" fmla="*/ 48 w 63"/>
                <a:gd name="T7" fmla="*/ 29 h 83"/>
                <a:gd name="T8" fmla="*/ 33 w 63"/>
                <a:gd name="T9" fmla="*/ 12 h 83"/>
                <a:gd name="T10" fmla="*/ 15 w 63"/>
                <a:gd name="T11" fmla="*/ 46 h 83"/>
                <a:gd name="T12" fmla="*/ 36 w 63"/>
                <a:gd name="T13" fmla="*/ 70 h 83"/>
                <a:gd name="T14" fmla="*/ 54 w 63"/>
                <a:gd name="T15" fmla="*/ 65 h 83"/>
                <a:gd name="T16" fmla="*/ 59 w 63"/>
                <a:gd name="T17" fmla="*/ 76 h 83"/>
                <a:gd name="T18" fmla="*/ 34 w 63"/>
                <a:gd name="T19" fmla="*/ 83 h 83"/>
                <a:gd name="T20" fmla="*/ 0 w 63"/>
                <a:gd name="T21" fmla="*/ 41 h 83"/>
                <a:gd name="T22" fmla="*/ 33 w 63"/>
                <a:gd name="T23" fmla="*/ 0 h 83"/>
                <a:gd name="T24" fmla="*/ 63 w 63"/>
                <a:gd name="T25" fmla="*/ 31 h 83"/>
                <a:gd name="T26" fmla="*/ 62 w 63"/>
                <a:gd name="T27" fmla="*/ 46 h 83"/>
                <a:gd name="T28" fmla="*/ 15 w 63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83">
                  <a:moveTo>
                    <a:pt x="33" y="12"/>
                  </a:moveTo>
                  <a:cubicBezTo>
                    <a:pt x="24" y="12"/>
                    <a:pt x="17" y="19"/>
                    <a:pt x="15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2"/>
                    <a:pt x="48" y="29"/>
                  </a:cubicBezTo>
                  <a:cubicBezTo>
                    <a:pt x="48" y="20"/>
                    <a:pt x="45" y="12"/>
                    <a:pt x="33" y="12"/>
                  </a:cubicBezTo>
                  <a:moveTo>
                    <a:pt x="15" y="46"/>
                  </a:moveTo>
                  <a:cubicBezTo>
                    <a:pt x="17" y="64"/>
                    <a:pt x="24" y="70"/>
                    <a:pt x="36" y="70"/>
                  </a:cubicBezTo>
                  <a:cubicBezTo>
                    <a:pt x="47" y="70"/>
                    <a:pt x="54" y="65"/>
                    <a:pt x="54" y="65"/>
                  </a:cubicBezTo>
                  <a:cubicBezTo>
                    <a:pt x="57" y="68"/>
                    <a:pt x="59" y="72"/>
                    <a:pt x="59" y="76"/>
                  </a:cubicBezTo>
                  <a:cubicBezTo>
                    <a:pt x="59" y="76"/>
                    <a:pt x="50" y="83"/>
                    <a:pt x="34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3" y="0"/>
                    <a:pt x="33" y="0"/>
                  </a:cubicBezTo>
                  <a:cubicBezTo>
                    <a:pt x="52" y="0"/>
                    <a:pt x="63" y="11"/>
                    <a:pt x="63" y="31"/>
                  </a:cubicBezTo>
                  <a:cubicBezTo>
                    <a:pt x="63" y="40"/>
                    <a:pt x="62" y="46"/>
                    <a:pt x="62" y="46"/>
                  </a:cubicBezTo>
                  <a:lnTo>
                    <a:pt x="15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3286" y="2163"/>
              <a:ext cx="118" cy="219"/>
            </a:xfrm>
            <a:custGeom>
              <a:avLst/>
              <a:gdLst>
                <a:gd name="T0" fmla="*/ 61 w 61"/>
                <a:gd name="T1" fmla="*/ 112 h 113"/>
                <a:gd name="T2" fmla="*/ 54 w 61"/>
                <a:gd name="T3" fmla="*/ 113 h 113"/>
                <a:gd name="T4" fmla="*/ 46 w 61"/>
                <a:gd name="T5" fmla="*/ 112 h 113"/>
                <a:gd name="T6" fmla="*/ 46 w 61"/>
                <a:gd name="T7" fmla="*/ 58 h 113"/>
                <a:gd name="T8" fmla="*/ 32 w 61"/>
                <a:gd name="T9" fmla="*/ 45 h 113"/>
                <a:gd name="T10" fmla="*/ 15 w 61"/>
                <a:gd name="T11" fmla="*/ 54 h 113"/>
                <a:gd name="T12" fmla="*/ 15 w 61"/>
                <a:gd name="T13" fmla="*/ 112 h 113"/>
                <a:gd name="T14" fmla="*/ 7 w 61"/>
                <a:gd name="T15" fmla="*/ 113 h 113"/>
                <a:gd name="T16" fmla="*/ 0 w 61"/>
                <a:gd name="T17" fmla="*/ 112 h 113"/>
                <a:gd name="T18" fmla="*/ 0 w 61"/>
                <a:gd name="T19" fmla="*/ 1 h 113"/>
                <a:gd name="T20" fmla="*/ 7 w 61"/>
                <a:gd name="T21" fmla="*/ 0 h 113"/>
                <a:gd name="T22" fmla="*/ 15 w 61"/>
                <a:gd name="T23" fmla="*/ 1 h 113"/>
                <a:gd name="T24" fmla="*/ 15 w 61"/>
                <a:gd name="T25" fmla="*/ 42 h 113"/>
                <a:gd name="T26" fmla="*/ 38 w 61"/>
                <a:gd name="T27" fmla="*/ 32 h 113"/>
                <a:gd name="T28" fmla="*/ 61 w 61"/>
                <a:gd name="T29" fmla="*/ 55 h 113"/>
                <a:gd name="T30" fmla="*/ 61 w 61"/>
                <a:gd name="T31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113">
                  <a:moveTo>
                    <a:pt x="61" y="112"/>
                  </a:moveTo>
                  <a:cubicBezTo>
                    <a:pt x="61" y="112"/>
                    <a:pt x="59" y="113"/>
                    <a:pt x="54" y="113"/>
                  </a:cubicBezTo>
                  <a:cubicBezTo>
                    <a:pt x="49" y="113"/>
                    <a:pt x="46" y="112"/>
                    <a:pt x="46" y="112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49"/>
                    <a:pt x="42" y="45"/>
                    <a:pt x="32" y="45"/>
                  </a:cubicBezTo>
                  <a:cubicBezTo>
                    <a:pt x="25" y="45"/>
                    <a:pt x="19" y="48"/>
                    <a:pt x="15" y="54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0" y="36"/>
                    <a:pt x="28" y="32"/>
                    <a:pt x="38" y="32"/>
                  </a:cubicBezTo>
                  <a:cubicBezTo>
                    <a:pt x="53" y="32"/>
                    <a:pt x="61" y="42"/>
                    <a:pt x="61" y="55"/>
                  </a:cubicBezTo>
                  <a:lnTo>
                    <a:pt x="61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7" name="Freeform 37"/>
            <p:cNvSpPr>
              <a:spLocks noEditPoints="1"/>
            </p:cNvSpPr>
            <p:nvPr/>
          </p:nvSpPr>
          <p:spPr bwMode="auto">
            <a:xfrm>
              <a:off x="3437" y="2225"/>
              <a:ext cx="117" cy="161"/>
            </a:xfrm>
            <a:custGeom>
              <a:avLst/>
              <a:gdLst>
                <a:gd name="T0" fmla="*/ 31 w 61"/>
                <a:gd name="T1" fmla="*/ 44 h 83"/>
                <a:gd name="T2" fmla="*/ 15 w 61"/>
                <a:gd name="T3" fmla="*/ 57 h 83"/>
                <a:gd name="T4" fmla="*/ 28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2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5 w 61"/>
                <a:gd name="T19" fmla="*/ 81 h 83"/>
                <a:gd name="T20" fmla="*/ 49 w 61"/>
                <a:gd name="T21" fmla="*/ 80 h 83"/>
                <a:gd name="T22" fmla="*/ 47 w 61"/>
                <a:gd name="T23" fmla="*/ 70 h 83"/>
                <a:gd name="T24" fmla="*/ 23 w 61"/>
                <a:gd name="T25" fmla="*/ 83 h 83"/>
                <a:gd name="T26" fmla="*/ 0 w 61"/>
                <a:gd name="T27" fmla="*/ 57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0 w 61"/>
                <a:gd name="T35" fmla="*/ 13 h 83"/>
                <a:gd name="T36" fmla="*/ 10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2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5" y="48"/>
                    <a:pt x="15" y="57"/>
                  </a:cubicBezTo>
                  <a:cubicBezTo>
                    <a:pt x="15" y="67"/>
                    <a:pt x="20" y="71"/>
                    <a:pt x="28" y="71"/>
                  </a:cubicBezTo>
                  <a:cubicBezTo>
                    <a:pt x="40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6" y="44"/>
                    <a:pt x="31" y="44"/>
                  </a:cubicBezTo>
                  <a:moveTo>
                    <a:pt x="32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59" y="81"/>
                    <a:pt x="55" y="81"/>
                  </a:cubicBezTo>
                  <a:cubicBezTo>
                    <a:pt x="51" y="81"/>
                    <a:pt x="49" y="80"/>
                    <a:pt x="49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3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0" y="13"/>
                  </a:cubicBezTo>
                  <a:cubicBezTo>
                    <a:pt x="20" y="13"/>
                    <a:pt x="10" y="17"/>
                    <a:pt x="10" y="17"/>
                  </a:cubicBezTo>
                  <a:cubicBezTo>
                    <a:pt x="10" y="17"/>
                    <a:pt x="8" y="15"/>
                    <a:pt x="7" y="12"/>
                  </a:cubicBezTo>
                  <a:cubicBezTo>
                    <a:pt x="5" y="9"/>
                    <a:pt x="6" y="6"/>
                    <a:pt x="6" y="6"/>
                  </a:cubicBezTo>
                  <a:cubicBezTo>
                    <a:pt x="6" y="6"/>
                    <a:pt x="17" y="0"/>
                    <a:pt x="3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8" name="Freeform 38"/>
            <p:cNvSpPr>
              <a:spLocks noEditPoints="1"/>
            </p:cNvSpPr>
            <p:nvPr/>
          </p:nvSpPr>
          <p:spPr bwMode="auto">
            <a:xfrm>
              <a:off x="3597" y="2163"/>
              <a:ext cx="125" cy="223"/>
            </a:xfrm>
            <a:custGeom>
              <a:avLst/>
              <a:gdLst>
                <a:gd name="T0" fmla="*/ 31 w 65"/>
                <a:gd name="T1" fmla="*/ 45 h 115"/>
                <a:gd name="T2" fmla="*/ 15 w 65"/>
                <a:gd name="T3" fmla="*/ 64 h 115"/>
                <a:gd name="T4" fmla="*/ 15 w 65"/>
                <a:gd name="T5" fmla="*/ 83 h 115"/>
                <a:gd name="T6" fmla="*/ 31 w 65"/>
                <a:gd name="T7" fmla="*/ 102 h 115"/>
                <a:gd name="T8" fmla="*/ 49 w 65"/>
                <a:gd name="T9" fmla="*/ 73 h 115"/>
                <a:gd name="T10" fmla="*/ 31 w 65"/>
                <a:gd name="T11" fmla="*/ 45 h 115"/>
                <a:gd name="T12" fmla="*/ 15 w 65"/>
                <a:gd name="T13" fmla="*/ 42 h 115"/>
                <a:gd name="T14" fmla="*/ 36 w 65"/>
                <a:gd name="T15" fmla="*/ 32 h 115"/>
                <a:gd name="T16" fmla="*/ 65 w 65"/>
                <a:gd name="T17" fmla="*/ 73 h 115"/>
                <a:gd name="T18" fmla="*/ 36 w 65"/>
                <a:gd name="T19" fmla="*/ 115 h 115"/>
                <a:gd name="T20" fmla="*/ 15 w 65"/>
                <a:gd name="T21" fmla="*/ 105 h 115"/>
                <a:gd name="T22" fmla="*/ 15 w 65"/>
                <a:gd name="T23" fmla="*/ 112 h 115"/>
                <a:gd name="T24" fmla="*/ 7 w 65"/>
                <a:gd name="T25" fmla="*/ 113 h 115"/>
                <a:gd name="T26" fmla="*/ 0 w 65"/>
                <a:gd name="T27" fmla="*/ 112 h 115"/>
                <a:gd name="T28" fmla="*/ 0 w 65"/>
                <a:gd name="T29" fmla="*/ 1 h 115"/>
                <a:gd name="T30" fmla="*/ 7 w 65"/>
                <a:gd name="T31" fmla="*/ 0 h 115"/>
                <a:gd name="T32" fmla="*/ 15 w 65"/>
                <a:gd name="T33" fmla="*/ 1 h 115"/>
                <a:gd name="T34" fmla="*/ 15 w 65"/>
                <a:gd name="T35" fmla="*/ 4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5">
                  <a:moveTo>
                    <a:pt x="31" y="45"/>
                  </a:moveTo>
                  <a:cubicBezTo>
                    <a:pt x="21" y="45"/>
                    <a:pt x="15" y="53"/>
                    <a:pt x="15" y="64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15" y="93"/>
                    <a:pt x="21" y="102"/>
                    <a:pt x="31" y="102"/>
                  </a:cubicBezTo>
                  <a:cubicBezTo>
                    <a:pt x="43" y="102"/>
                    <a:pt x="49" y="96"/>
                    <a:pt x="49" y="73"/>
                  </a:cubicBezTo>
                  <a:cubicBezTo>
                    <a:pt x="49" y="51"/>
                    <a:pt x="43" y="45"/>
                    <a:pt x="31" y="45"/>
                  </a:cubicBezTo>
                  <a:moveTo>
                    <a:pt x="15" y="42"/>
                  </a:moveTo>
                  <a:cubicBezTo>
                    <a:pt x="19" y="36"/>
                    <a:pt x="26" y="32"/>
                    <a:pt x="36" y="32"/>
                  </a:cubicBezTo>
                  <a:cubicBezTo>
                    <a:pt x="54" y="32"/>
                    <a:pt x="65" y="43"/>
                    <a:pt x="65" y="73"/>
                  </a:cubicBezTo>
                  <a:cubicBezTo>
                    <a:pt x="65" y="104"/>
                    <a:pt x="54" y="115"/>
                    <a:pt x="36" y="115"/>
                  </a:cubicBezTo>
                  <a:cubicBezTo>
                    <a:pt x="26" y="115"/>
                    <a:pt x="19" y="111"/>
                    <a:pt x="15" y="105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4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9" name="Freeform 39"/>
            <p:cNvSpPr>
              <a:spLocks noEditPoints="1"/>
            </p:cNvSpPr>
            <p:nvPr/>
          </p:nvSpPr>
          <p:spPr bwMode="auto">
            <a:xfrm>
              <a:off x="3757" y="2169"/>
              <a:ext cx="31" cy="213"/>
            </a:xfrm>
            <a:custGeom>
              <a:avLst/>
              <a:gdLst>
                <a:gd name="T0" fmla="*/ 16 w 16"/>
                <a:gd name="T1" fmla="*/ 109 h 110"/>
                <a:gd name="T2" fmla="*/ 8 w 16"/>
                <a:gd name="T3" fmla="*/ 110 h 110"/>
                <a:gd name="T4" fmla="*/ 1 w 16"/>
                <a:gd name="T5" fmla="*/ 109 h 110"/>
                <a:gd name="T6" fmla="*/ 1 w 16"/>
                <a:gd name="T7" fmla="*/ 32 h 110"/>
                <a:gd name="T8" fmla="*/ 8 w 16"/>
                <a:gd name="T9" fmla="*/ 31 h 110"/>
                <a:gd name="T10" fmla="*/ 16 w 16"/>
                <a:gd name="T11" fmla="*/ 32 h 110"/>
                <a:gd name="T12" fmla="*/ 16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6" y="109"/>
                  </a:moveTo>
                  <a:cubicBezTo>
                    <a:pt x="16" y="109"/>
                    <a:pt x="13" y="110"/>
                    <a:pt x="8" y="110"/>
                  </a:cubicBezTo>
                  <a:cubicBezTo>
                    <a:pt x="3" y="110"/>
                    <a:pt x="1" y="109"/>
                    <a:pt x="1" y="10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3" y="31"/>
                    <a:pt x="8" y="31"/>
                  </a:cubicBezTo>
                  <a:cubicBezTo>
                    <a:pt x="13" y="31"/>
                    <a:pt x="16" y="32"/>
                    <a:pt x="16" y="32"/>
                  </a:cubicBezTo>
                  <a:lnTo>
                    <a:pt x="16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3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0" name="Freeform 40"/>
            <p:cNvSpPr>
              <a:spLocks/>
            </p:cNvSpPr>
            <p:nvPr/>
          </p:nvSpPr>
          <p:spPr bwMode="auto">
            <a:xfrm>
              <a:off x="3832" y="2163"/>
              <a:ext cx="29" cy="219"/>
            </a:xfrm>
            <a:custGeom>
              <a:avLst/>
              <a:gdLst>
                <a:gd name="T0" fmla="*/ 15 w 15"/>
                <a:gd name="T1" fmla="*/ 112 h 113"/>
                <a:gd name="T2" fmla="*/ 7 w 15"/>
                <a:gd name="T3" fmla="*/ 113 h 113"/>
                <a:gd name="T4" fmla="*/ 0 w 15"/>
                <a:gd name="T5" fmla="*/ 112 h 113"/>
                <a:gd name="T6" fmla="*/ 0 w 15"/>
                <a:gd name="T7" fmla="*/ 1 h 113"/>
                <a:gd name="T8" fmla="*/ 7 w 15"/>
                <a:gd name="T9" fmla="*/ 0 h 113"/>
                <a:gd name="T10" fmla="*/ 15 w 15"/>
                <a:gd name="T11" fmla="*/ 1 h 113"/>
                <a:gd name="T12" fmla="*/ 15 w 15"/>
                <a:gd name="T13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13">
                  <a:moveTo>
                    <a:pt x="15" y="112"/>
                  </a:move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1" name="Freeform 41"/>
            <p:cNvSpPr>
              <a:spLocks noEditPoints="1"/>
            </p:cNvSpPr>
            <p:nvPr/>
          </p:nvSpPr>
          <p:spPr bwMode="auto">
            <a:xfrm>
              <a:off x="3904" y="2169"/>
              <a:ext cx="31" cy="213"/>
            </a:xfrm>
            <a:custGeom>
              <a:avLst/>
              <a:gdLst>
                <a:gd name="T0" fmla="*/ 16 w 16"/>
                <a:gd name="T1" fmla="*/ 109 h 110"/>
                <a:gd name="T2" fmla="*/ 8 w 16"/>
                <a:gd name="T3" fmla="*/ 110 h 110"/>
                <a:gd name="T4" fmla="*/ 1 w 16"/>
                <a:gd name="T5" fmla="*/ 109 h 110"/>
                <a:gd name="T6" fmla="*/ 1 w 16"/>
                <a:gd name="T7" fmla="*/ 32 h 110"/>
                <a:gd name="T8" fmla="*/ 8 w 16"/>
                <a:gd name="T9" fmla="*/ 31 h 110"/>
                <a:gd name="T10" fmla="*/ 16 w 16"/>
                <a:gd name="T11" fmla="*/ 32 h 110"/>
                <a:gd name="T12" fmla="*/ 16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6" y="109"/>
                  </a:moveTo>
                  <a:cubicBezTo>
                    <a:pt x="16" y="109"/>
                    <a:pt x="13" y="110"/>
                    <a:pt x="8" y="110"/>
                  </a:cubicBezTo>
                  <a:cubicBezTo>
                    <a:pt x="3" y="110"/>
                    <a:pt x="1" y="109"/>
                    <a:pt x="1" y="10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3" y="31"/>
                    <a:pt x="8" y="31"/>
                  </a:cubicBezTo>
                  <a:cubicBezTo>
                    <a:pt x="13" y="31"/>
                    <a:pt x="16" y="32"/>
                    <a:pt x="16" y="32"/>
                  </a:cubicBezTo>
                  <a:lnTo>
                    <a:pt x="16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3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2" name="Freeform 42"/>
            <p:cNvSpPr>
              <a:spLocks/>
            </p:cNvSpPr>
            <p:nvPr/>
          </p:nvSpPr>
          <p:spPr bwMode="auto">
            <a:xfrm>
              <a:off x="3964" y="2196"/>
              <a:ext cx="96" cy="190"/>
            </a:xfrm>
            <a:custGeom>
              <a:avLst/>
              <a:gdLst>
                <a:gd name="T0" fmla="*/ 27 w 50"/>
                <a:gd name="T1" fmla="*/ 68 h 98"/>
                <a:gd name="T2" fmla="*/ 42 w 50"/>
                <a:gd name="T3" fmla="*/ 85 h 98"/>
                <a:gd name="T4" fmla="*/ 49 w 50"/>
                <a:gd name="T5" fmla="*/ 85 h 98"/>
                <a:gd name="T6" fmla="*/ 50 w 50"/>
                <a:gd name="T7" fmla="*/ 91 h 98"/>
                <a:gd name="T8" fmla="*/ 49 w 50"/>
                <a:gd name="T9" fmla="*/ 96 h 98"/>
                <a:gd name="T10" fmla="*/ 38 w 50"/>
                <a:gd name="T11" fmla="*/ 98 h 98"/>
                <a:gd name="T12" fmla="*/ 12 w 50"/>
                <a:gd name="T13" fmla="*/ 68 h 98"/>
                <a:gd name="T14" fmla="*/ 12 w 50"/>
                <a:gd name="T15" fmla="*/ 28 h 98"/>
                <a:gd name="T16" fmla="*/ 0 w 50"/>
                <a:gd name="T17" fmla="*/ 28 h 98"/>
                <a:gd name="T18" fmla="*/ 0 w 50"/>
                <a:gd name="T19" fmla="*/ 23 h 98"/>
                <a:gd name="T20" fmla="*/ 0 w 50"/>
                <a:gd name="T21" fmla="*/ 17 h 98"/>
                <a:gd name="T22" fmla="*/ 12 w 50"/>
                <a:gd name="T23" fmla="*/ 17 h 98"/>
                <a:gd name="T24" fmla="*/ 12 w 50"/>
                <a:gd name="T25" fmla="*/ 3 h 98"/>
                <a:gd name="T26" fmla="*/ 27 w 50"/>
                <a:gd name="T27" fmla="*/ 0 h 98"/>
                <a:gd name="T28" fmla="*/ 27 w 50"/>
                <a:gd name="T29" fmla="*/ 17 h 98"/>
                <a:gd name="T30" fmla="*/ 47 w 50"/>
                <a:gd name="T31" fmla="*/ 17 h 98"/>
                <a:gd name="T32" fmla="*/ 48 w 50"/>
                <a:gd name="T33" fmla="*/ 22 h 98"/>
                <a:gd name="T34" fmla="*/ 47 w 50"/>
                <a:gd name="T35" fmla="*/ 28 h 98"/>
                <a:gd name="T36" fmla="*/ 27 w 50"/>
                <a:gd name="T37" fmla="*/ 28 h 98"/>
                <a:gd name="T38" fmla="*/ 27 w 50"/>
                <a:gd name="T39" fmla="*/ 6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98">
                  <a:moveTo>
                    <a:pt x="27" y="68"/>
                  </a:moveTo>
                  <a:cubicBezTo>
                    <a:pt x="27" y="81"/>
                    <a:pt x="32" y="85"/>
                    <a:pt x="42" y="85"/>
                  </a:cubicBezTo>
                  <a:cubicBezTo>
                    <a:pt x="45" y="85"/>
                    <a:pt x="49" y="85"/>
                    <a:pt x="49" y="85"/>
                  </a:cubicBezTo>
                  <a:cubicBezTo>
                    <a:pt x="49" y="85"/>
                    <a:pt x="50" y="87"/>
                    <a:pt x="50" y="91"/>
                  </a:cubicBezTo>
                  <a:cubicBezTo>
                    <a:pt x="50" y="94"/>
                    <a:pt x="49" y="96"/>
                    <a:pt x="49" y="96"/>
                  </a:cubicBezTo>
                  <a:cubicBezTo>
                    <a:pt x="46" y="97"/>
                    <a:pt x="42" y="98"/>
                    <a:pt x="38" y="98"/>
                  </a:cubicBezTo>
                  <a:cubicBezTo>
                    <a:pt x="19" y="98"/>
                    <a:pt x="12" y="88"/>
                    <a:pt x="12" y="6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6"/>
                    <a:pt x="0" y="23"/>
                  </a:cubicBezTo>
                  <a:cubicBezTo>
                    <a:pt x="0" y="19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6" y="1"/>
                    <a:pt x="22" y="0"/>
                    <a:pt x="27" y="0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8" y="19"/>
                    <a:pt x="48" y="22"/>
                  </a:cubicBezTo>
                  <a:cubicBezTo>
                    <a:pt x="48" y="26"/>
                    <a:pt x="47" y="28"/>
                    <a:pt x="47" y="28"/>
                  </a:cubicBezTo>
                  <a:cubicBezTo>
                    <a:pt x="27" y="28"/>
                    <a:pt x="27" y="28"/>
                    <a:pt x="27" y="28"/>
                  </a:cubicBezTo>
                  <a:lnTo>
                    <a:pt x="27" y="6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3" name="Freeform 43"/>
            <p:cNvSpPr>
              <a:spLocks noEditPoints="1"/>
            </p:cNvSpPr>
            <p:nvPr/>
          </p:nvSpPr>
          <p:spPr bwMode="auto">
            <a:xfrm>
              <a:off x="4078" y="2225"/>
              <a:ext cx="117" cy="161"/>
            </a:xfrm>
            <a:custGeom>
              <a:avLst/>
              <a:gdLst>
                <a:gd name="T0" fmla="*/ 31 w 61"/>
                <a:gd name="T1" fmla="*/ 44 h 83"/>
                <a:gd name="T2" fmla="*/ 16 w 61"/>
                <a:gd name="T3" fmla="*/ 57 h 83"/>
                <a:gd name="T4" fmla="*/ 29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3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6 w 61"/>
                <a:gd name="T19" fmla="*/ 81 h 83"/>
                <a:gd name="T20" fmla="*/ 50 w 61"/>
                <a:gd name="T21" fmla="*/ 80 h 83"/>
                <a:gd name="T22" fmla="*/ 47 w 61"/>
                <a:gd name="T23" fmla="*/ 70 h 83"/>
                <a:gd name="T24" fmla="*/ 24 w 61"/>
                <a:gd name="T25" fmla="*/ 83 h 83"/>
                <a:gd name="T26" fmla="*/ 0 w 61"/>
                <a:gd name="T27" fmla="*/ 57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1 w 61"/>
                <a:gd name="T35" fmla="*/ 13 h 83"/>
                <a:gd name="T36" fmla="*/ 11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3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6" y="48"/>
                    <a:pt x="16" y="57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3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60" y="81"/>
                    <a:pt x="56" y="81"/>
                  </a:cubicBezTo>
                  <a:cubicBezTo>
                    <a:pt x="52" y="81"/>
                    <a:pt x="50" y="80"/>
                    <a:pt x="50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4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1" y="13"/>
                  </a:cubicBezTo>
                  <a:cubicBezTo>
                    <a:pt x="20" y="13"/>
                    <a:pt x="11" y="17"/>
                    <a:pt x="11" y="17"/>
                  </a:cubicBezTo>
                  <a:cubicBezTo>
                    <a:pt x="10" y="17"/>
                    <a:pt x="9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8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4" name="Freeform 44"/>
            <p:cNvSpPr>
              <a:spLocks/>
            </p:cNvSpPr>
            <p:nvPr/>
          </p:nvSpPr>
          <p:spPr bwMode="auto">
            <a:xfrm>
              <a:off x="4230" y="2225"/>
              <a:ext cx="106" cy="161"/>
            </a:xfrm>
            <a:custGeom>
              <a:avLst/>
              <a:gdLst>
                <a:gd name="T0" fmla="*/ 16 w 55"/>
                <a:gd name="T1" fmla="*/ 41 h 83"/>
                <a:gd name="T2" fmla="*/ 37 w 55"/>
                <a:gd name="T3" fmla="*/ 70 h 83"/>
                <a:gd name="T4" fmla="*/ 51 w 55"/>
                <a:gd name="T5" fmla="*/ 67 h 83"/>
                <a:gd name="T6" fmla="*/ 55 w 55"/>
                <a:gd name="T7" fmla="*/ 78 h 83"/>
                <a:gd name="T8" fmla="*/ 34 w 55"/>
                <a:gd name="T9" fmla="*/ 83 h 83"/>
                <a:gd name="T10" fmla="*/ 0 w 55"/>
                <a:gd name="T11" fmla="*/ 41 h 83"/>
                <a:gd name="T12" fmla="*/ 34 w 55"/>
                <a:gd name="T13" fmla="*/ 0 h 83"/>
                <a:gd name="T14" fmla="*/ 54 w 55"/>
                <a:gd name="T15" fmla="*/ 4 h 83"/>
                <a:gd name="T16" fmla="*/ 49 w 55"/>
                <a:gd name="T17" fmla="*/ 15 h 83"/>
                <a:gd name="T18" fmla="*/ 36 w 55"/>
                <a:gd name="T19" fmla="*/ 13 h 83"/>
                <a:gd name="T20" fmla="*/ 16 w 55"/>
                <a:gd name="T21" fmla="*/ 4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3">
                  <a:moveTo>
                    <a:pt x="16" y="41"/>
                  </a:moveTo>
                  <a:cubicBezTo>
                    <a:pt x="16" y="61"/>
                    <a:pt x="22" y="70"/>
                    <a:pt x="37" y="70"/>
                  </a:cubicBezTo>
                  <a:cubicBezTo>
                    <a:pt x="45" y="70"/>
                    <a:pt x="51" y="67"/>
                    <a:pt x="51" y="67"/>
                  </a:cubicBezTo>
                  <a:cubicBezTo>
                    <a:pt x="54" y="70"/>
                    <a:pt x="55" y="74"/>
                    <a:pt x="55" y="78"/>
                  </a:cubicBezTo>
                  <a:cubicBezTo>
                    <a:pt x="55" y="78"/>
                    <a:pt x="49" y="83"/>
                    <a:pt x="34" y="83"/>
                  </a:cubicBezTo>
                  <a:cubicBezTo>
                    <a:pt x="12" y="83"/>
                    <a:pt x="0" y="68"/>
                    <a:pt x="0" y="41"/>
                  </a:cubicBezTo>
                  <a:cubicBezTo>
                    <a:pt x="0" y="15"/>
                    <a:pt x="12" y="0"/>
                    <a:pt x="34" y="0"/>
                  </a:cubicBezTo>
                  <a:cubicBezTo>
                    <a:pt x="48" y="0"/>
                    <a:pt x="54" y="4"/>
                    <a:pt x="54" y="4"/>
                  </a:cubicBezTo>
                  <a:cubicBezTo>
                    <a:pt x="54" y="8"/>
                    <a:pt x="52" y="12"/>
                    <a:pt x="49" y="15"/>
                  </a:cubicBezTo>
                  <a:cubicBezTo>
                    <a:pt x="49" y="15"/>
                    <a:pt x="44" y="13"/>
                    <a:pt x="36" y="13"/>
                  </a:cubicBezTo>
                  <a:cubicBezTo>
                    <a:pt x="22" y="13"/>
                    <a:pt x="16" y="22"/>
                    <a:pt x="16" y="41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4334" y="2169"/>
              <a:ext cx="64" cy="286"/>
            </a:xfrm>
            <a:custGeom>
              <a:avLst/>
              <a:gdLst>
                <a:gd name="T0" fmla="*/ 33 w 33"/>
                <a:gd name="T1" fmla="*/ 15 h 148"/>
                <a:gd name="T2" fmla="*/ 25 w 33"/>
                <a:gd name="T3" fmla="*/ 16 h 148"/>
                <a:gd name="T4" fmla="*/ 17 w 33"/>
                <a:gd name="T5" fmla="*/ 15 h 148"/>
                <a:gd name="T6" fmla="*/ 17 w 33"/>
                <a:gd name="T7" fmla="*/ 1 h 148"/>
                <a:gd name="T8" fmla="*/ 25 w 33"/>
                <a:gd name="T9" fmla="*/ 0 h 148"/>
                <a:gd name="T10" fmla="*/ 33 w 33"/>
                <a:gd name="T11" fmla="*/ 1 h 148"/>
                <a:gd name="T12" fmla="*/ 33 w 33"/>
                <a:gd name="T13" fmla="*/ 15 h 148"/>
                <a:gd name="T14" fmla="*/ 18 w 33"/>
                <a:gd name="T15" fmla="*/ 32 h 148"/>
                <a:gd name="T16" fmla="*/ 25 w 33"/>
                <a:gd name="T17" fmla="*/ 31 h 148"/>
                <a:gd name="T18" fmla="*/ 33 w 33"/>
                <a:gd name="T19" fmla="*/ 32 h 148"/>
                <a:gd name="T20" fmla="*/ 33 w 33"/>
                <a:gd name="T21" fmla="*/ 123 h 148"/>
                <a:gd name="T22" fmla="*/ 11 w 33"/>
                <a:gd name="T23" fmla="*/ 148 h 148"/>
                <a:gd name="T24" fmla="*/ 1 w 33"/>
                <a:gd name="T25" fmla="*/ 147 h 148"/>
                <a:gd name="T26" fmla="*/ 0 w 33"/>
                <a:gd name="T27" fmla="*/ 143 h 148"/>
                <a:gd name="T28" fmla="*/ 2 w 33"/>
                <a:gd name="T29" fmla="*/ 135 h 148"/>
                <a:gd name="T30" fmla="*/ 7 w 33"/>
                <a:gd name="T31" fmla="*/ 136 h 148"/>
                <a:gd name="T32" fmla="*/ 18 w 33"/>
                <a:gd name="T33" fmla="*/ 124 h 148"/>
                <a:gd name="T34" fmla="*/ 18 w 33"/>
                <a:gd name="T35" fmla="*/ 3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148">
                  <a:moveTo>
                    <a:pt x="33" y="15"/>
                  </a:moveTo>
                  <a:cubicBezTo>
                    <a:pt x="33" y="15"/>
                    <a:pt x="30" y="16"/>
                    <a:pt x="25" y="16"/>
                  </a:cubicBezTo>
                  <a:cubicBezTo>
                    <a:pt x="20" y="16"/>
                    <a:pt x="17" y="15"/>
                    <a:pt x="17" y="15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20" y="0"/>
                    <a:pt x="25" y="0"/>
                  </a:cubicBezTo>
                  <a:cubicBezTo>
                    <a:pt x="30" y="0"/>
                    <a:pt x="33" y="1"/>
                    <a:pt x="33" y="1"/>
                  </a:cubicBezTo>
                  <a:lnTo>
                    <a:pt x="33" y="15"/>
                  </a:lnTo>
                  <a:close/>
                  <a:moveTo>
                    <a:pt x="18" y="32"/>
                  </a:moveTo>
                  <a:cubicBezTo>
                    <a:pt x="18" y="32"/>
                    <a:pt x="20" y="31"/>
                    <a:pt x="25" y="31"/>
                  </a:cubicBezTo>
                  <a:cubicBezTo>
                    <a:pt x="30" y="31"/>
                    <a:pt x="33" y="32"/>
                    <a:pt x="33" y="32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39"/>
                    <a:pt x="25" y="148"/>
                    <a:pt x="11" y="148"/>
                  </a:cubicBezTo>
                  <a:cubicBezTo>
                    <a:pt x="5" y="148"/>
                    <a:pt x="1" y="147"/>
                    <a:pt x="1" y="147"/>
                  </a:cubicBezTo>
                  <a:cubicBezTo>
                    <a:pt x="1" y="147"/>
                    <a:pt x="0" y="145"/>
                    <a:pt x="0" y="143"/>
                  </a:cubicBezTo>
                  <a:cubicBezTo>
                    <a:pt x="0" y="138"/>
                    <a:pt x="2" y="135"/>
                    <a:pt x="2" y="135"/>
                  </a:cubicBezTo>
                  <a:cubicBezTo>
                    <a:pt x="2" y="135"/>
                    <a:pt x="4" y="136"/>
                    <a:pt x="7" y="136"/>
                  </a:cubicBezTo>
                  <a:cubicBezTo>
                    <a:pt x="14" y="136"/>
                    <a:pt x="18" y="132"/>
                    <a:pt x="18" y="124"/>
                  </a:cubicBezTo>
                  <a:lnTo>
                    <a:pt x="18" y="3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6" name="Freeform 46"/>
            <p:cNvSpPr>
              <a:spLocks noEditPoints="1"/>
            </p:cNvSpPr>
            <p:nvPr/>
          </p:nvSpPr>
          <p:spPr bwMode="auto">
            <a:xfrm>
              <a:off x="4440" y="2169"/>
              <a:ext cx="31" cy="213"/>
            </a:xfrm>
            <a:custGeom>
              <a:avLst/>
              <a:gdLst>
                <a:gd name="T0" fmla="*/ 15 w 16"/>
                <a:gd name="T1" fmla="*/ 109 h 110"/>
                <a:gd name="T2" fmla="*/ 8 w 16"/>
                <a:gd name="T3" fmla="*/ 110 h 110"/>
                <a:gd name="T4" fmla="*/ 0 w 16"/>
                <a:gd name="T5" fmla="*/ 109 h 110"/>
                <a:gd name="T6" fmla="*/ 0 w 16"/>
                <a:gd name="T7" fmla="*/ 32 h 110"/>
                <a:gd name="T8" fmla="*/ 8 w 16"/>
                <a:gd name="T9" fmla="*/ 31 h 110"/>
                <a:gd name="T10" fmla="*/ 15 w 16"/>
                <a:gd name="T11" fmla="*/ 32 h 110"/>
                <a:gd name="T12" fmla="*/ 15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5" y="109"/>
                  </a:moveTo>
                  <a:cubicBezTo>
                    <a:pt x="15" y="109"/>
                    <a:pt x="13" y="110"/>
                    <a:pt x="8" y="110"/>
                  </a:cubicBezTo>
                  <a:cubicBezTo>
                    <a:pt x="3" y="110"/>
                    <a:pt x="0" y="109"/>
                    <a:pt x="0" y="10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3" y="31"/>
                    <a:pt x="8" y="31"/>
                  </a:cubicBezTo>
                  <a:cubicBezTo>
                    <a:pt x="13" y="31"/>
                    <a:pt x="15" y="32"/>
                    <a:pt x="15" y="32"/>
                  </a:cubicBezTo>
                  <a:lnTo>
                    <a:pt x="15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2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7" name="Freeform 47"/>
            <p:cNvSpPr>
              <a:spLocks noEditPoints="1"/>
            </p:cNvSpPr>
            <p:nvPr/>
          </p:nvSpPr>
          <p:spPr bwMode="auto">
            <a:xfrm>
              <a:off x="4576" y="2169"/>
              <a:ext cx="164" cy="217"/>
            </a:xfrm>
            <a:custGeom>
              <a:avLst/>
              <a:gdLst>
                <a:gd name="T0" fmla="*/ 42 w 85"/>
                <a:gd name="T1" fmla="*/ 13 h 112"/>
                <a:gd name="T2" fmla="*/ 16 w 85"/>
                <a:gd name="T3" fmla="*/ 56 h 112"/>
                <a:gd name="T4" fmla="*/ 42 w 85"/>
                <a:gd name="T5" fmla="*/ 99 h 112"/>
                <a:gd name="T6" fmla="*/ 68 w 85"/>
                <a:gd name="T7" fmla="*/ 56 h 112"/>
                <a:gd name="T8" fmla="*/ 42 w 85"/>
                <a:gd name="T9" fmla="*/ 13 h 112"/>
                <a:gd name="T10" fmla="*/ 42 w 85"/>
                <a:gd name="T11" fmla="*/ 0 h 112"/>
                <a:gd name="T12" fmla="*/ 85 w 85"/>
                <a:gd name="T13" fmla="*/ 56 h 112"/>
                <a:gd name="T14" fmla="*/ 42 w 85"/>
                <a:gd name="T15" fmla="*/ 112 h 112"/>
                <a:gd name="T16" fmla="*/ 0 w 85"/>
                <a:gd name="T17" fmla="*/ 56 h 112"/>
                <a:gd name="T18" fmla="*/ 42 w 85"/>
                <a:gd name="T1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2">
                  <a:moveTo>
                    <a:pt x="42" y="13"/>
                  </a:moveTo>
                  <a:cubicBezTo>
                    <a:pt x="26" y="13"/>
                    <a:pt x="16" y="22"/>
                    <a:pt x="16" y="56"/>
                  </a:cubicBezTo>
                  <a:cubicBezTo>
                    <a:pt x="16" y="89"/>
                    <a:pt x="26" y="99"/>
                    <a:pt x="42" y="99"/>
                  </a:cubicBezTo>
                  <a:cubicBezTo>
                    <a:pt x="58" y="99"/>
                    <a:pt x="68" y="89"/>
                    <a:pt x="68" y="56"/>
                  </a:cubicBezTo>
                  <a:cubicBezTo>
                    <a:pt x="68" y="22"/>
                    <a:pt x="58" y="13"/>
                    <a:pt x="42" y="13"/>
                  </a:cubicBezTo>
                  <a:moveTo>
                    <a:pt x="42" y="0"/>
                  </a:moveTo>
                  <a:cubicBezTo>
                    <a:pt x="68" y="0"/>
                    <a:pt x="85" y="17"/>
                    <a:pt x="85" y="56"/>
                  </a:cubicBezTo>
                  <a:cubicBezTo>
                    <a:pt x="85" y="95"/>
                    <a:pt x="68" y="112"/>
                    <a:pt x="42" y="112"/>
                  </a:cubicBezTo>
                  <a:cubicBezTo>
                    <a:pt x="16" y="112"/>
                    <a:pt x="0" y="95"/>
                    <a:pt x="0" y="56"/>
                  </a:cubicBezTo>
                  <a:cubicBezTo>
                    <a:pt x="0" y="17"/>
                    <a:pt x="16" y="0"/>
                    <a:pt x="4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8" name="Freeform 48"/>
            <p:cNvSpPr>
              <a:spLocks/>
            </p:cNvSpPr>
            <p:nvPr/>
          </p:nvSpPr>
          <p:spPr bwMode="auto">
            <a:xfrm>
              <a:off x="4771" y="2225"/>
              <a:ext cx="102" cy="161"/>
            </a:xfrm>
            <a:custGeom>
              <a:avLst/>
              <a:gdLst>
                <a:gd name="T0" fmla="*/ 28 w 53"/>
                <a:gd name="T1" fmla="*/ 0 h 83"/>
                <a:gd name="T2" fmla="*/ 50 w 53"/>
                <a:gd name="T3" fmla="*/ 4 h 83"/>
                <a:gd name="T4" fmla="*/ 46 w 53"/>
                <a:gd name="T5" fmla="*/ 15 h 83"/>
                <a:gd name="T6" fmla="*/ 30 w 53"/>
                <a:gd name="T7" fmla="*/ 13 h 83"/>
                <a:gd name="T8" fmla="*/ 14 w 53"/>
                <a:gd name="T9" fmla="*/ 24 h 83"/>
                <a:gd name="T10" fmla="*/ 33 w 53"/>
                <a:gd name="T11" fmla="*/ 36 h 83"/>
                <a:gd name="T12" fmla="*/ 53 w 53"/>
                <a:gd name="T13" fmla="*/ 59 h 83"/>
                <a:gd name="T14" fmla="*/ 25 w 53"/>
                <a:gd name="T15" fmla="*/ 83 h 83"/>
                <a:gd name="T16" fmla="*/ 0 w 53"/>
                <a:gd name="T17" fmla="*/ 77 h 83"/>
                <a:gd name="T18" fmla="*/ 4 w 53"/>
                <a:gd name="T19" fmla="*/ 66 h 83"/>
                <a:gd name="T20" fmla="*/ 24 w 53"/>
                <a:gd name="T21" fmla="*/ 70 h 83"/>
                <a:gd name="T22" fmla="*/ 39 w 53"/>
                <a:gd name="T23" fmla="*/ 59 h 83"/>
                <a:gd name="T24" fmla="*/ 21 w 53"/>
                <a:gd name="T25" fmla="*/ 46 h 83"/>
                <a:gd name="T26" fmla="*/ 0 w 53"/>
                <a:gd name="T27" fmla="*/ 24 h 83"/>
                <a:gd name="T28" fmla="*/ 28 w 53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" h="83">
                  <a:moveTo>
                    <a:pt x="28" y="0"/>
                  </a:moveTo>
                  <a:cubicBezTo>
                    <a:pt x="43" y="0"/>
                    <a:pt x="50" y="4"/>
                    <a:pt x="50" y="4"/>
                  </a:cubicBezTo>
                  <a:cubicBezTo>
                    <a:pt x="50" y="8"/>
                    <a:pt x="48" y="13"/>
                    <a:pt x="46" y="15"/>
                  </a:cubicBezTo>
                  <a:cubicBezTo>
                    <a:pt x="46" y="15"/>
                    <a:pt x="38" y="13"/>
                    <a:pt x="30" y="13"/>
                  </a:cubicBezTo>
                  <a:cubicBezTo>
                    <a:pt x="20" y="13"/>
                    <a:pt x="14" y="16"/>
                    <a:pt x="14" y="24"/>
                  </a:cubicBezTo>
                  <a:cubicBezTo>
                    <a:pt x="14" y="31"/>
                    <a:pt x="24" y="33"/>
                    <a:pt x="33" y="36"/>
                  </a:cubicBezTo>
                  <a:cubicBezTo>
                    <a:pt x="43" y="39"/>
                    <a:pt x="53" y="44"/>
                    <a:pt x="53" y="59"/>
                  </a:cubicBezTo>
                  <a:cubicBezTo>
                    <a:pt x="53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4" y="70"/>
                  </a:cubicBezTo>
                  <a:cubicBezTo>
                    <a:pt x="33" y="70"/>
                    <a:pt x="39" y="66"/>
                    <a:pt x="39" y="59"/>
                  </a:cubicBezTo>
                  <a:cubicBezTo>
                    <a:pt x="39" y="51"/>
                    <a:pt x="30" y="49"/>
                    <a:pt x="21" y="46"/>
                  </a:cubicBezTo>
                  <a:cubicBezTo>
                    <a:pt x="11" y="43"/>
                    <a:pt x="0" y="39"/>
                    <a:pt x="0" y="24"/>
                  </a:cubicBezTo>
                  <a:cubicBezTo>
                    <a:pt x="0" y="10"/>
                    <a:pt x="9" y="0"/>
                    <a:pt x="2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9" name="Freeform 49"/>
            <p:cNvSpPr>
              <a:spLocks noEditPoints="1"/>
            </p:cNvSpPr>
            <p:nvPr/>
          </p:nvSpPr>
          <p:spPr bwMode="auto">
            <a:xfrm>
              <a:off x="4900" y="2153"/>
              <a:ext cx="129" cy="233"/>
            </a:xfrm>
            <a:custGeom>
              <a:avLst/>
              <a:gdLst>
                <a:gd name="T0" fmla="*/ 35 w 67"/>
                <a:gd name="T1" fmla="*/ 1 h 120"/>
                <a:gd name="T2" fmla="*/ 48 w 67"/>
                <a:gd name="T3" fmla="*/ 7 h 120"/>
                <a:gd name="T4" fmla="*/ 29 w 67"/>
                <a:gd name="T5" fmla="*/ 27 h 120"/>
                <a:gd name="T6" fmla="*/ 20 w 67"/>
                <a:gd name="T7" fmla="*/ 22 h 120"/>
                <a:gd name="T8" fmla="*/ 35 w 67"/>
                <a:gd name="T9" fmla="*/ 1 h 120"/>
                <a:gd name="T10" fmla="*/ 34 w 67"/>
                <a:gd name="T11" fmla="*/ 49 h 120"/>
                <a:gd name="T12" fmla="*/ 16 w 67"/>
                <a:gd name="T13" fmla="*/ 78 h 120"/>
                <a:gd name="T14" fmla="*/ 34 w 67"/>
                <a:gd name="T15" fmla="*/ 108 h 120"/>
                <a:gd name="T16" fmla="*/ 52 w 67"/>
                <a:gd name="T17" fmla="*/ 78 h 120"/>
                <a:gd name="T18" fmla="*/ 34 w 67"/>
                <a:gd name="T19" fmla="*/ 49 h 120"/>
                <a:gd name="T20" fmla="*/ 34 w 67"/>
                <a:gd name="T21" fmla="*/ 37 h 120"/>
                <a:gd name="T22" fmla="*/ 67 w 67"/>
                <a:gd name="T23" fmla="*/ 78 h 120"/>
                <a:gd name="T24" fmla="*/ 34 w 67"/>
                <a:gd name="T25" fmla="*/ 120 h 120"/>
                <a:gd name="T26" fmla="*/ 0 w 67"/>
                <a:gd name="T27" fmla="*/ 78 h 120"/>
                <a:gd name="T28" fmla="*/ 34 w 67"/>
                <a:gd name="T29" fmla="*/ 3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20">
                  <a:moveTo>
                    <a:pt x="35" y="1"/>
                  </a:moveTo>
                  <a:cubicBezTo>
                    <a:pt x="39" y="0"/>
                    <a:pt x="46" y="3"/>
                    <a:pt x="48" y="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5" y="26"/>
                    <a:pt x="22" y="25"/>
                    <a:pt x="20" y="22"/>
                  </a:cubicBezTo>
                  <a:lnTo>
                    <a:pt x="35" y="1"/>
                  </a:lnTo>
                  <a:close/>
                  <a:moveTo>
                    <a:pt x="34" y="49"/>
                  </a:moveTo>
                  <a:cubicBezTo>
                    <a:pt x="23" y="49"/>
                    <a:pt x="16" y="55"/>
                    <a:pt x="16" y="78"/>
                  </a:cubicBezTo>
                  <a:cubicBezTo>
                    <a:pt x="16" y="102"/>
                    <a:pt x="23" y="108"/>
                    <a:pt x="34" y="108"/>
                  </a:cubicBezTo>
                  <a:cubicBezTo>
                    <a:pt x="45" y="108"/>
                    <a:pt x="52" y="102"/>
                    <a:pt x="52" y="78"/>
                  </a:cubicBezTo>
                  <a:cubicBezTo>
                    <a:pt x="52" y="55"/>
                    <a:pt x="45" y="49"/>
                    <a:pt x="34" y="49"/>
                  </a:cubicBezTo>
                  <a:moveTo>
                    <a:pt x="34" y="37"/>
                  </a:moveTo>
                  <a:cubicBezTo>
                    <a:pt x="55" y="37"/>
                    <a:pt x="67" y="49"/>
                    <a:pt x="67" y="78"/>
                  </a:cubicBezTo>
                  <a:cubicBezTo>
                    <a:pt x="67" y="108"/>
                    <a:pt x="54" y="120"/>
                    <a:pt x="34" y="120"/>
                  </a:cubicBezTo>
                  <a:cubicBezTo>
                    <a:pt x="13" y="120"/>
                    <a:pt x="0" y="108"/>
                    <a:pt x="0" y="78"/>
                  </a:cubicBezTo>
                  <a:cubicBezTo>
                    <a:pt x="0" y="49"/>
                    <a:pt x="13" y="37"/>
                    <a:pt x="34" y="37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0" name="Freeform 50"/>
            <p:cNvSpPr>
              <a:spLocks noEditPoints="1"/>
            </p:cNvSpPr>
            <p:nvPr/>
          </p:nvSpPr>
          <p:spPr bwMode="auto">
            <a:xfrm>
              <a:off x="5066" y="2163"/>
              <a:ext cx="125" cy="223"/>
            </a:xfrm>
            <a:custGeom>
              <a:avLst/>
              <a:gdLst>
                <a:gd name="T0" fmla="*/ 31 w 65"/>
                <a:gd name="T1" fmla="*/ 45 h 115"/>
                <a:gd name="T2" fmla="*/ 15 w 65"/>
                <a:gd name="T3" fmla="*/ 64 h 115"/>
                <a:gd name="T4" fmla="*/ 15 w 65"/>
                <a:gd name="T5" fmla="*/ 83 h 115"/>
                <a:gd name="T6" fmla="*/ 31 w 65"/>
                <a:gd name="T7" fmla="*/ 102 h 115"/>
                <a:gd name="T8" fmla="*/ 49 w 65"/>
                <a:gd name="T9" fmla="*/ 73 h 115"/>
                <a:gd name="T10" fmla="*/ 31 w 65"/>
                <a:gd name="T11" fmla="*/ 45 h 115"/>
                <a:gd name="T12" fmla="*/ 15 w 65"/>
                <a:gd name="T13" fmla="*/ 42 h 115"/>
                <a:gd name="T14" fmla="*/ 37 w 65"/>
                <a:gd name="T15" fmla="*/ 32 h 115"/>
                <a:gd name="T16" fmla="*/ 65 w 65"/>
                <a:gd name="T17" fmla="*/ 73 h 115"/>
                <a:gd name="T18" fmla="*/ 37 w 65"/>
                <a:gd name="T19" fmla="*/ 115 h 115"/>
                <a:gd name="T20" fmla="*/ 15 w 65"/>
                <a:gd name="T21" fmla="*/ 105 h 115"/>
                <a:gd name="T22" fmla="*/ 15 w 65"/>
                <a:gd name="T23" fmla="*/ 112 h 115"/>
                <a:gd name="T24" fmla="*/ 7 w 65"/>
                <a:gd name="T25" fmla="*/ 113 h 115"/>
                <a:gd name="T26" fmla="*/ 0 w 65"/>
                <a:gd name="T27" fmla="*/ 112 h 115"/>
                <a:gd name="T28" fmla="*/ 0 w 65"/>
                <a:gd name="T29" fmla="*/ 1 h 115"/>
                <a:gd name="T30" fmla="*/ 7 w 65"/>
                <a:gd name="T31" fmla="*/ 0 h 115"/>
                <a:gd name="T32" fmla="*/ 15 w 65"/>
                <a:gd name="T33" fmla="*/ 1 h 115"/>
                <a:gd name="T34" fmla="*/ 15 w 65"/>
                <a:gd name="T35" fmla="*/ 4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5">
                  <a:moveTo>
                    <a:pt x="31" y="45"/>
                  </a:moveTo>
                  <a:cubicBezTo>
                    <a:pt x="21" y="45"/>
                    <a:pt x="15" y="53"/>
                    <a:pt x="15" y="64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15" y="93"/>
                    <a:pt x="21" y="102"/>
                    <a:pt x="31" y="102"/>
                  </a:cubicBezTo>
                  <a:cubicBezTo>
                    <a:pt x="43" y="102"/>
                    <a:pt x="49" y="96"/>
                    <a:pt x="49" y="73"/>
                  </a:cubicBezTo>
                  <a:cubicBezTo>
                    <a:pt x="49" y="51"/>
                    <a:pt x="43" y="45"/>
                    <a:pt x="31" y="45"/>
                  </a:cubicBezTo>
                  <a:moveTo>
                    <a:pt x="15" y="42"/>
                  </a:moveTo>
                  <a:cubicBezTo>
                    <a:pt x="19" y="36"/>
                    <a:pt x="26" y="32"/>
                    <a:pt x="37" y="32"/>
                  </a:cubicBezTo>
                  <a:cubicBezTo>
                    <a:pt x="54" y="32"/>
                    <a:pt x="65" y="43"/>
                    <a:pt x="65" y="73"/>
                  </a:cubicBezTo>
                  <a:cubicBezTo>
                    <a:pt x="65" y="104"/>
                    <a:pt x="54" y="115"/>
                    <a:pt x="37" y="115"/>
                  </a:cubicBezTo>
                  <a:cubicBezTo>
                    <a:pt x="26" y="115"/>
                    <a:pt x="19" y="111"/>
                    <a:pt x="15" y="105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4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1" name="Freeform 51"/>
            <p:cNvSpPr>
              <a:spLocks/>
            </p:cNvSpPr>
            <p:nvPr/>
          </p:nvSpPr>
          <p:spPr bwMode="auto">
            <a:xfrm>
              <a:off x="2958" y="2523"/>
              <a:ext cx="152" cy="209"/>
            </a:xfrm>
            <a:custGeom>
              <a:avLst/>
              <a:gdLst>
                <a:gd name="T0" fmla="*/ 23 w 79"/>
                <a:gd name="T1" fmla="*/ 39 h 108"/>
                <a:gd name="T2" fmla="*/ 14 w 79"/>
                <a:gd name="T3" fmla="*/ 19 h 108"/>
                <a:gd name="T4" fmla="*/ 13 w 79"/>
                <a:gd name="T5" fmla="*/ 19 h 108"/>
                <a:gd name="T6" fmla="*/ 15 w 79"/>
                <a:gd name="T7" fmla="*/ 44 h 108"/>
                <a:gd name="T8" fmla="*/ 15 w 79"/>
                <a:gd name="T9" fmla="*/ 107 h 108"/>
                <a:gd name="T10" fmla="*/ 7 w 79"/>
                <a:gd name="T11" fmla="*/ 108 h 108"/>
                <a:gd name="T12" fmla="*/ 0 w 79"/>
                <a:gd name="T13" fmla="*/ 107 h 108"/>
                <a:gd name="T14" fmla="*/ 0 w 79"/>
                <a:gd name="T15" fmla="*/ 1 h 108"/>
                <a:gd name="T16" fmla="*/ 10 w 79"/>
                <a:gd name="T17" fmla="*/ 0 h 108"/>
                <a:gd name="T18" fmla="*/ 19 w 79"/>
                <a:gd name="T19" fmla="*/ 1 h 108"/>
                <a:gd name="T20" fmla="*/ 56 w 79"/>
                <a:gd name="T21" fmla="*/ 69 h 108"/>
                <a:gd name="T22" fmla="*/ 66 w 79"/>
                <a:gd name="T23" fmla="*/ 89 h 108"/>
                <a:gd name="T24" fmla="*/ 66 w 79"/>
                <a:gd name="T25" fmla="*/ 89 h 108"/>
                <a:gd name="T26" fmla="*/ 65 w 79"/>
                <a:gd name="T27" fmla="*/ 64 h 108"/>
                <a:gd name="T28" fmla="*/ 65 w 79"/>
                <a:gd name="T29" fmla="*/ 1 h 108"/>
                <a:gd name="T30" fmla="*/ 72 w 79"/>
                <a:gd name="T31" fmla="*/ 0 h 108"/>
                <a:gd name="T32" fmla="*/ 79 w 79"/>
                <a:gd name="T33" fmla="*/ 1 h 108"/>
                <a:gd name="T34" fmla="*/ 79 w 79"/>
                <a:gd name="T35" fmla="*/ 107 h 108"/>
                <a:gd name="T36" fmla="*/ 70 w 79"/>
                <a:gd name="T37" fmla="*/ 108 h 108"/>
                <a:gd name="T38" fmla="*/ 61 w 79"/>
                <a:gd name="T39" fmla="*/ 107 h 108"/>
                <a:gd name="T40" fmla="*/ 23 w 79"/>
                <a:gd name="T41" fmla="*/ 3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108">
                  <a:moveTo>
                    <a:pt x="23" y="39"/>
                  </a:moveTo>
                  <a:cubicBezTo>
                    <a:pt x="17" y="29"/>
                    <a:pt x="14" y="19"/>
                    <a:pt x="14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5" y="29"/>
                    <a:pt x="15" y="44"/>
                  </a:cubicBezTo>
                  <a:cubicBezTo>
                    <a:pt x="15" y="107"/>
                    <a:pt x="15" y="107"/>
                    <a:pt x="15" y="107"/>
                  </a:cubicBezTo>
                  <a:cubicBezTo>
                    <a:pt x="15" y="107"/>
                    <a:pt x="12" y="108"/>
                    <a:pt x="7" y="108"/>
                  </a:cubicBezTo>
                  <a:cubicBezTo>
                    <a:pt x="2" y="108"/>
                    <a:pt x="0" y="107"/>
                    <a:pt x="0" y="10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10" y="0"/>
                  </a:cubicBezTo>
                  <a:cubicBezTo>
                    <a:pt x="16" y="0"/>
                    <a:pt x="19" y="1"/>
                    <a:pt x="19" y="1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62" y="79"/>
                    <a:pt x="66" y="89"/>
                    <a:pt x="66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9"/>
                    <a:pt x="65" y="78"/>
                    <a:pt x="65" y="64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7" y="0"/>
                    <a:pt x="72" y="0"/>
                  </a:cubicBezTo>
                  <a:cubicBezTo>
                    <a:pt x="77" y="0"/>
                    <a:pt x="79" y="1"/>
                    <a:pt x="79" y="1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79" y="107"/>
                    <a:pt x="76" y="108"/>
                    <a:pt x="70" y="108"/>
                  </a:cubicBezTo>
                  <a:cubicBezTo>
                    <a:pt x="64" y="108"/>
                    <a:pt x="61" y="107"/>
                    <a:pt x="61" y="107"/>
                  </a:cubicBezTo>
                  <a:lnTo>
                    <a:pt x="23" y="39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2" name="Freeform 52"/>
            <p:cNvSpPr>
              <a:spLocks noEditPoints="1"/>
            </p:cNvSpPr>
            <p:nvPr/>
          </p:nvSpPr>
          <p:spPr bwMode="auto">
            <a:xfrm>
              <a:off x="3159" y="2519"/>
              <a:ext cx="29" cy="213"/>
            </a:xfrm>
            <a:custGeom>
              <a:avLst/>
              <a:gdLst>
                <a:gd name="T0" fmla="*/ 15 w 15"/>
                <a:gd name="T1" fmla="*/ 109 h 110"/>
                <a:gd name="T2" fmla="*/ 7 w 15"/>
                <a:gd name="T3" fmla="*/ 110 h 110"/>
                <a:gd name="T4" fmla="*/ 0 w 15"/>
                <a:gd name="T5" fmla="*/ 109 h 110"/>
                <a:gd name="T6" fmla="*/ 0 w 15"/>
                <a:gd name="T7" fmla="*/ 32 h 110"/>
                <a:gd name="T8" fmla="*/ 7 w 15"/>
                <a:gd name="T9" fmla="*/ 31 h 110"/>
                <a:gd name="T10" fmla="*/ 15 w 15"/>
                <a:gd name="T11" fmla="*/ 32 h 110"/>
                <a:gd name="T12" fmla="*/ 15 w 15"/>
                <a:gd name="T13" fmla="*/ 109 h 110"/>
                <a:gd name="T14" fmla="*/ 15 w 15"/>
                <a:gd name="T15" fmla="*/ 16 h 110"/>
                <a:gd name="T16" fmla="*/ 7 w 15"/>
                <a:gd name="T17" fmla="*/ 17 h 110"/>
                <a:gd name="T18" fmla="*/ 0 w 15"/>
                <a:gd name="T19" fmla="*/ 16 h 110"/>
                <a:gd name="T20" fmla="*/ 0 w 15"/>
                <a:gd name="T21" fmla="*/ 1 h 110"/>
                <a:gd name="T22" fmla="*/ 7 w 15"/>
                <a:gd name="T23" fmla="*/ 0 h 110"/>
                <a:gd name="T24" fmla="*/ 15 w 15"/>
                <a:gd name="T25" fmla="*/ 1 h 110"/>
                <a:gd name="T26" fmla="*/ 15 w 15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10">
                  <a:moveTo>
                    <a:pt x="15" y="109"/>
                  </a:moveTo>
                  <a:cubicBezTo>
                    <a:pt x="15" y="109"/>
                    <a:pt x="12" y="110"/>
                    <a:pt x="7" y="110"/>
                  </a:cubicBezTo>
                  <a:cubicBezTo>
                    <a:pt x="2" y="110"/>
                    <a:pt x="0" y="109"/>
                    <a:pt x="0" y="10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2" y="31"/>
                    <a:pt x="7" y="31"/>
                  </a:cubicBezTo>
                  <a:cubicBezTo>
                    <a:pt x="12" y="31"/>
                    <a:pt x="15" y="32"/>
                    <a:pt x="15" y="32"/>
                  </a:cubicBezTo>
                  <a:lnTo>
                    <a:pt x="15" y="109"/>
                  </a:lnTo>
                  <a:close/>
                  <a:moveTo>
                    <a:pt x="15" y="16"/>
                  </a:moveTo>
                  <a:cubicBezTo>
                    <a:pt x="15" y="16"/>
                    <a:pt x="13" y="17"/>
                    <a:pt x="7" y="17"/>
                  </a:cubicBezTo>
                  <a:cubicBezTo>
                    <a:pt x="2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3" y="0"/>
                    <a:pt x="15" y="1"/>
                    <a:pt x="15" y="1"/>
                  </a:cubicBezTo>
                  <a:lnTo>
                    <a:pt x="15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3" name="Freeform 53"/>
            <p:cNvSpPr>
              <a:spLocks noEditPoints="1"/>
            </p:cNvSpPr>
            <p:nvPr/>
          </p:nvSpPr>
          <p:spPr bwMode="auto">
            <a:xfrm>
              <a:off x="3224" y="2576"/>
              <a:ext cx="122" cy="160"/>
            </a:xfrm>
            <a:custGeom>
              <a:avLst/>
              <a:gdLst>
                <a:gd name="T0" fmla="*/ 33 w 63"/>
                <a:gd name="T1" fmla="*/ 12 h 83"/>
                <a:gd name="T2" fmla="*/ 15 w 63"/>
                <a:gd name="T3" fmla="*/ 36 h 83"/>
                <a:gd name="T4" fmla="*/ 48 w 63"/>
                <a:gd name="T5" fmla="*/ 36 h 83"/>
                <a:gd name="T6" fmla="*/ 48 w 63"/>
                <a:gd name="T7" fmla="*/ 29 h 83"/>
                <a:gd name="T8" fmla="*/ 33 w 63"/>
                <a:gd name="T9" fmla="*/ 12 h 83"/>
                <a:gd name="T10" fmla="*/ 15 w 63"/>
                <a:gd name="T11" fmla="*/ 46 h 83"/>
                <a:gd name="T12" fmla="*/ 36 w 63"/>
                <a:gd name="T13" fmla="*/ 70 h 83"/>
                <a:gd name="T14" fmla="*/ 54 w 63"/>
                <a:gd name="T15" fmla="*/ 66 h 83"/>
                <a:gd name="T16" fmla="*/ 59 w 63"/>
                <a:gd name="T17" fmla="*/ 76 h 83"/>
                <a:gd name="T18" fmla="*/ 34 w 63"/>
                <a:gd name="T19" fmla="*/ 83 h 83"/>
                <a:gd name="T20" fmla="*/ 0 w 63"/>
                <a:gd name="T21" fmla="*/ 41 h 83"/>
                <a:gd name="T22" fmla="*/ 33 w 63"/>
                <a:gd name="T23" fmla="*/ 0 h 83"/>
                <a:gd name="T24" fmla="*/ 63 w 63"/>
                <a:gd name="T25" fmla="*/ 31 h 83"/>
                <a:gd name="T26" fmla="*/ 62 w 63"/>
                <a:gd name="T27" fmla="*/ 46 h 83"/>
                <a:gd name="T28" fmla="*/ 15 w 63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83">
                  <a:moveTo>
                    <a:pt x="33" y="12"/>
                  </a:moveTo>
                  <a:cubicBezTo>
                    <a:pt x="23" y="12"/>
                    <a:pt x="17" y="19"/>
                    <a:pt x="15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4"/>
                    <a:pt x="48" y="32"/>
                    <a:pt x="48" y="29"/>
                  </a:cubicBezTo>
                  <a:cubicBezTo>
                    <a:pt x="48" y="20"/>
                    <a:pt x="44" y="12"/>
                    <a:pt x="33" y="12"/>
                  </a:cubicBezTo>
                  <a:moveTo>
                    <a:pt x="15" y="46"/>
                  </a:moveTo>
                  <a:cubicBezTo>
                    <a:pt x="17" y="64"/>
                    <a:pt x="24" y="70"/>
                    <a:pt x="36" y="70"/>
                  </a:cubicBezTo>
                  <a:cubicBezTo>
                    <a:pt x="47" y="70"/>
                    <a:pt x="54" y="66"/>
                    <a:pt x="54" y="66"/>
                  </a:cubicBezTo>
                  <a:cubicBezTo>
                    <a:pt x="57" y="68"/>
                    <a:pt x="59" y="72"/>
                    <a:pt x="59" y="76"/>
                  </a:cubicBezTo>
                  <a:cubicBezTo>
                    <a:pt x="59" y="76"/>
                    <a:pt x="50" y="83"/>
                    <a:pt x="34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3" y="0"/>
                    <a:pt x="33" y="0"/>
                  </a:cubicBezTo>
                  <a:cubicBezTo>
                    <a:pt x="52" y="0"/>
                    <a:pt x="63" y="11"/>
                    <a:pt x="63" y="31"/>
                  </a:cubicBezTo>
                  <a:cubicBezTo>
                    <a:pt x="63" y="40"/>
                    <a:pt x="62" y="46"/>
                    <a:pt x="62" y="46"/>
                  </a:cubicBezTo>
                  <a:lnTo>
                    <a:pt x="15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4" name="Freeform 54"/>
            <p:cNvSpPr>
              <a:spLocks noEditPoints="1"/>
            </p:cNvSpPr>
            <p:nvPr/>
          </p:nvSpPr>
          <p:spPr bwMode="auto">
            <a:xfrm>
              <a:off x="3381" y="2576"/>
              <a:ext cx="125" cy="224"/>
            </a:xfrm>
            <a:custGeom>
              <a:avLst/>
              <a:gdLst>
                <a:gd name="T0" fmla="*/ 31 w 65"/>
                <a:gd name="T1" fmla="*/ 13 h 116"/>
                <a:gd name="T2" fmla="*/ 15 w 65"/>
                <a:gd name="T3" fmla="*/ 32 h 116"/>
                <a:gd name="T4" fmla="*/ 15 w 65"/>
                <a:gd name="T5" fmla="*/ 51 h 116"/>
                <a:gd name="T6" fmla="*/ 31 w 65"/>
                <a:gd name="T7" fmla="*/ 70 h 116"/>
                <a:gd name="T8" fmla="*/ 50 w 65"/>
                <a:gd name="T9" fmla="*/ 42 h 116"/>
                <a:gd name="T10" fmla="*/ 31 w 65"/>
                <a:gd name="T11" fmla="*/ 13 h 116"/>
                <a:gd name="T12" fmla="*/ 37 w 65"/>
                <a:gd name="T13" fmla="*/ 0 h 116"/>
                <a:gd name="T14" fmla="*/ 65 w 65"/>
                <a:gd name="T15" fmla="*/ 42 h 116"/>
                <a:gd name="T16" fmla="*/ 37 w 65"/>
                <a:gd name="T17" fmla="*/ 83 h 116"/>
                <a:gd name="T18" fmla="*/ 15 w 65"/>
                <a:gd name="T19" fmla="*/ 73 h 116"/>
                <a:gd name="T20" fmla="*/ 15 w 65"/>
                <a:gd name="T21" fmla="*/ 115 h 116"/>
                <a:gd name="T22" fmla="*/ 7 w 65"/>
                <a:gd name="T23" fmla="*/ 116 h 116"/>
                <a:gd name="T24" fmla="*/ 0 w 65"/>
                <a:gd name="T25" fmla="*/ 115 h 116"/>
                <a:gd name="T26" fmla="*/ 0 w 65"/>
                <a:gd name="T27" fmla="*/ 3 h 116"/>
                <a:gd name="T28" fmla="*/ 7 w 65"/>
                <a:gd name="T29" fmla="*/ 2 h 116"/>
                <a:gd name="T30" fmla="*/ 15 w 65"/>
                <a:gd name="T31" fmla="*/ 3 h 116"/>
                <a:gd name="T32" fmla="*/ 15 w 65"/>
                <a:gd name="T33" fmla="*/ 10 h 116"/>
                <a:gd name="T34" fmla="*/ 37 w 65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6">
                  <a:moveTo>
                    <a:pt x="31" y="13"/>
                  </a:moveTo>
                  <a:cubicBezTo>
                    <a:pt x="21" y="13"/>
                    <a:pt x="15" y="22"/>
                    <a:pt x="15" y="3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62"/>
                    <a:pt x="21" y="70"/>
                    <a:pt x="31" y="70"/>
                  </a:cubicBezTo>
                  <a:cubicBezTo>
                    <a:pt x="43" y="70"/>
                    <a:pt x="50" y="64"/>
                    <a:pt x="50" y="42"/>
                  </a:cubicBezTo>
                  <a:cubicBezTo>
                    <a:pt x="50" y="19"/>
                    <a:pt x="43" y="13"/>
                    <a:pt x="31" y="13"/>
                  </a:cubicBezTo>
                  <a:moveTo>
                    <a:pt x="37" y="0"/>
                  </a:moveTo>
                  <a:cubicBezTo>
                    <a:pt x="54" y="0"/>
                    <a:pt x="65" y="11"/>
                    <a:pt x="65" y="42"/>
                  </a:cubicBezTo>
                  <a:cubicBezTo>
                    <a:pt x="65" y="72"/>
                    <a:pt x="54" y="83"/>
                    <a:pt x="37" y="83"/>
                  </a:cubicBezTo>
                  <a:cubicBezTo>
                    <a:pt x="26" y="83"/>
                    <a:pt x="19" y="79"/>
                    <a:pt x="15" y="73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5"/>
                    <a:pt x="12" y="116"/>
                    <a:pt x="7" y="116"/>
                  </a:cubicBezTo>
                  <a:cubicBezTo>
                    <a:pt x="2" y="116"/>
                    <a:pt x="0" y="115"/>
                    <a:pt x="0" y="1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9" y="4"/>
                    <a:pt x="26" y="0"/>
                    <a:pt x="37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5" name="Freeform 55"/>
            <p:cNvSpPr>
              <a:spLocks noEditPoints="1"/>
            </p:cNvSpPr>
            <p:nvPr/>
          </p:nvSpPr>
          <p:spPr bwMode="auto">
            <a:xfrm>
              <a:off x="3535" y="2576"/>
              <a:ext cx="124" cy="160"/>
            </a:xfrm>
            <a:custGeom>
              <a:avLst/>
              <a:gdLst>
                <a:gd name="T0" fmla="*/ 34 w 64"/>
                <a:gd name="T1" fmla="*/ 12 h 83"/>
                <a:gd name="T2" fmla="*/ 16 w 64"/>
                <a:gd name="T3" fmla="*/ 36 h 83"/>
                <a:gd name="T4" fmla="*/ 48 w 64"/>
                <a:gd name="T5" fmla="*/ 36 h 83"/>
                <a:gd name="T6" fmla="*/ 49 w 64"/>
                <a:gd name="T7" fmla="*/ 29 h 83"/>
                <a:gd name="T8" fmla="*/ 34 w 64"/>
                <a:gd name="T9" fmla="*/ 12 h 83"/>
                <a:gd name="T10" fmla="*/ 16 w 64"/>
                <a:gd name="T11" fmla="*/ 46 h 83"/>
                <a:gd name="T12" fmla="*/ 37 w 64"/>
                <a:gd name="T13" fmla="*/ 70 h 83"/>
                <a:gd name="T14" fmla="*/ 55 w 64"/>
                <a:gd name="T15" fmla="*/ 66 h 83"/>
                <a:gd name="T16" fmla="*/ 60 w 64"/>
                <a:gd name="T17" fmla="*/ 76 h 83"/>
                <a:gd name="T18" fmla="*/ 35 w 64"/>
                <a:gd name="T19" fmla="*/ 83 h 83"/>
                <a:gd name="T20" fmla="*/ 0 w 64"/>
                <a:gd name="T21" fmla="*/ 41 h 83"/>
                <a:gd name="T22" fmla="*/ 34 w 64"/>
                <a:gd name="T23" fmla="*/ 0 h 83"/>
                <a:gd name="T24" fmla="*/ 64 w 64"/>
                <a:gd name="T25" fmla="*/ 31 h 83"/>
                <a:gd name="T26" fmla="*/ 62 w 64"/>
                <a:gd name="T27" fmla="*/ 46 h 83"/>
                <a:gd name="T28" fmla="*/ 16 w 64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83">
                  <a:moveTo>
                    <a:pt x="34" y="12"/>
                  </a:moveTo>
                  <a:cubicBezTo>
                    <a:pt x="24" y="12"/>
                    <a:pt x="17" y="19"/>
                    <a:pt x="16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4"/>
                    <a:pt x="49" y="32"/>
                    <a:pt x="49" y="29"/>
                  </a:cubicBezTo>
                  <a:cubicBezTo>
                    <a:pt x="49" y="20"/>
                    <a:pt x="45" y="12"/>
                    <a:pt x="34" y="12"/>
                  </a:cubicBezTo>
                  <a:moveTo>
                    <a:pt x="16" y="46"/>
                  </a:moveTo>
                  <a:cubicBezTo>
                    <a:pt x="17" y="64"/>
                    <a:pt x="24" y="70"/>
                    <a:pt x="37" y="70"/>
                  </a:cubicBezTo>
                  <a:cubicBezTo>
                    <a:pt x="48" y="70"/>
                    <a:pt x="55" y="66"/>
                    <a:pt x="55" y="66"/>
                  </a:cubicBezTo>
                  <a:cubicBezTo>
                    <a:pt x="57" y="68"/>
                    <a:pt x="59" y="72"/>
                    <a:pt x="60" y="76"/>
                  </a:cubicBezTo>
                  <a:cubicBezTo>
                    <a:pt x="60" y="76"/>
                    <a:pt x="51" y="83"/>
                    <a:pt x="35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4" y="0"/>
                    <a:pt x="34" y="0"/>
                  </a:cubicBezTo>
                  <a:cubicBezTo>
                    <a:pt x="53" y="0"/>
                    <a:pt x="64" y="11"/>
                    <a:pt x="64" y="31"/>
                  </a:cubicBezTo>
                  <a:cubicBezTo>
                    <a:pt x="64" y="40"/>
                    <a:pt x="62" y="46"/>
                    <a:pt x="62" y="46"/>
                  </a:cubicBezTo>
                  <a:lnTo>
                    <a:pt x="16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6" name="Freeform 56"/>
            <p:cNvSpPr>
              <a:spLocks/>
            </p:cNvSpPr>
            <p:nvPr/>
          </p:nvSpPr>
          <p:spPr bwMode="auto">
            <a:xfrm>
              <a:off x="3678" y="2514"/>
              <a:ext cx="87" cy="218"/>
            </a:xfrm>
            <a:custGeom>
              <a:avLst/>
              <a:gdLst>
                <a:gd name="T0" fmla="*/ 22 w 45"/>
                <a:gd name="T1" fmla="*/ 0 h 113"/>
                <a:gd name="T2" fmla="*/ 30 w 45"/>
                <a:gd name="T3" fmla="*/ 1 h 113"/>
                <a:gd name="T4" fmla="*/ 30 w 45"/>
                <a:gd name="T5" fmla="*/ 43 h 113"/>
                <a:gd name="T6" fmla="*/ 40 w 45"/>
                <a:gd name="T7" fmla="*/ 37 h 113"/>
                <a:gd name="T8" fmla="*/ 43 w 45"/>
                <a:gd name="T9" fmla="*/ 40 h 113"/>
                <a:gd name="T10" fmla="*/ 45 w 45"/>
                <a:gd name="T11" fmla="*/ 45 h 113"/>
                <a:gd name="T12" fmla="*/ 30 w 45"/>
                <a:gd name="T13" fmla="*/ 54 h 113"/>
                <a:gd name="T14" fmla="*/ 30 w 45"/>
                <a:gd name="T15" fmla="*/ 112 h 113"/>
                <a:gd name="T16" fmla="*/ 22 w 45"/>
                <a:gd name="T17" fmla="*/ 113 h 113"/>
                <a:gd name="T18" fmla="*/ 15 w 45"/>
                <a:gd name="T19" fmla="*/ 112 h 113"/>
                <a:gd name="T20" fmla="*/ 15 w 45"/>
                <a:gd name="T21" fmla="*/ 62 h 113"/>
                <a:gd name="T22" fmla="*/ 5 w 45"/>
                <a:gd name="T23" fmla="*/ 68 h 113"/>
                <a:gd name="T24" fmla="*/ 2 w 45"/>
                <a:gd name="T25" fmla="*/ 65 h 113"/>
                <a:gd name="T26" fmla="*/ 0 w 45"/>
                <a:gd name="T27" fmla="*/ 60 h 113"/>
                <a:gd name="T28" fmla="*/ 15 w 45"/>
                <a:gd name="T29" fmla="*/ 52 h 113"/>
                <a:gd name="T30" fmla="*/ 15 w 45"/>
                <a:gd name="T31" fmla="*/ 1 h 113"/>
                <a:gd name="T32" fmla="*/ 22 w 45"/>
                <a:gd name="T33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" h="113">
                  <a:moveTo>
                    <a:pt x="22" y="0"/>
                  </a:moveTo>
                  <a:cubicBezTo>
                    <a:pt x="27" y="0"/>
                    <a:pt x="30" y="1"/>
                    <a:pt x="30" y="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7"/>
                    <a:pt x="42" y="38"/>
                    <a:pt x="43" y="40"/>
                  </a:cubicBezTo>
                  <a:cubicBezTo>
                    <a:pt x="45" y="43"/>
                    <a:pt x="45" y="45"/>
                    <a:pt x="45" y="45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112"/>
                    <a:pt x="30" y="112"/>
                    <a:pt x="30" y="112"/>
                  </a:cubicBezTo>
                  <a:cubicBezTo>
                    <a:pt x="30" y="112"/>
                    <a:pt x="27" y="113"/>
                    <a:pt x="22" y="113"/>
                  </a:cubicBezTo>
                  <a:cubicBezTo>
                    <a:pt x="17" y="113"/>
                    <a:pt x="15" y="112"/>
                    <a:pt x="15" y="11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3" y="67"/>
                    <a:pt x="2" y="65"/>
                  </a:cubicBezTo>
                  <a:cubicBezTo>
                    <a:pt x="0" y="62"/>
                    <a:pt x="0" y="60"/>
                    <a:pt x="0" y="60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7" y="0"/>
                    <a:pt x="2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7" name="Freeform 57"/>
            <p:cNvSpPr>
              <a:spLocks/>
            </p:cNvSpPr>
            <p:nvPr/>
          </p:nvSpPr>
          <p:spPr bwMode="auto">
            <a:xfrm>
              <a:off x="3792" y="2576"/>
              <a:ext cx="119" cy="156"/>
            </a:xfrm>
            <a:custGeom>
              <a:avLst/>
              <a:gdLst>
                <a:gd name="T0" fmla="*/ 62 w 62"/>
                <a:gd name="T1" fmla="*/ 80 h 81"/>
                <a:gd name="T2" fmla="*/ 54 w 62"/>
                <a:gd name="T3" fmla="*/ 81 h 81"/>
                <a:gd name="T4" fmla="*/ 46 w 62"/>
                <a:gd name="T5" fmla="*/ 80 h 81"/>
                <a:gd name="T6" fmla="*/ 46 w 62"/>
                <a:gd name="T7" fmla="*/ 26 h 81"/>
                <a:gd name="T8" fmla="*/ 32 w 62"/>
                <a:gd name="T9" fmla="*/ 13 h 81"/>
                <a:gd name="T10" fmla="*/ 15 w 62"/>
                <a:gd name="T11" fmla="*/ 22 h 81"/>
                <a:gd name="T12" fmla="*/ 15 w 62"/>
                <a:gd name="T13" fmla="*/ 80 h 81"/>
                <a:gd name="T14" fmla="*/ 8 w 62"/>
                <a:gd name="T15" fmla="*/ 81 h 81"/>
                <a:gd name="T16" fmla="*/ 0 w 62"/>
                <a:gd name="T17" fmla="*/ 80 h 81"/>
                <a:gd name="T18" fmla="*/ 0 w 62"/>
                <a:gd name="T19" fmla="*/ 3 h 81"/>
                <a:gd name="T20" fmla="*/ 8 w 62"/>
                <a:gd name="T21" fmla="*/ 2 h 81"/>
                <a:gd name="T22" fmla="*/ 15 w 62"/>
                <a:gd name="T23" fmla="*/ 3 h 81"/>
                <a:gd name="T24" fmla="*/ 15 w 62"/>
                <a:gd name="T25" fmla="*/ 10 h 81"/>
                <a:gd name="T26" fmla="*/ 38 w 62"/>
                <a:gd name="T27" fmla="*/ 0 h 81"/>
                <a:gd name="T28" fmla="*/ 62 w 62"/>
                <a:gd name="T29" fmla="*/ 23 h 81"/>
                <a:gd name="T30" fmla="*/ 62 w 62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81">
                  <a:moveTo>
                    <a:pt x="62" y="80"/>
                  </a:moveTo>
                  <a:cubicBezTo>
                    <a:pt x="62" y="80"/>
                    <a:pt x="59" y="81"/>
                    <a:pt x="54" y="81"/>
                  </a:cubicBezTo>
                  <a:cubicBezTo>
                    <a:pt x="49" y="81"/>
                    <a:pt x="46" y="80"/>
                    <a:pt x="46" y="80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17"/>
                    <a:pt x="42" y="13"/>
                    <a:pt x="32" y="13"/>
                  </a:cubicBezTo>
                  <a:cubicBezTo>
                    <a:pt x="26" y="13"/>
                    <a:pt x="19" y="16"/>
                    <a:pt x="15" y="2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3" y="81"/>
                    <a:pt x="8" y="81"/>
                  </a:cubicBezTo>
                  <a:cubicBezTo>
                    <a:pt x="3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2"/>
                    <a:pt x="8" y="2"/>
                  </a:cubicBezTo>
                  <a:cubicBezTo>
                    <a:pt x="13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1" y="4"/>
                    <a:pt x="29" y="0"/>
                    <a:pt x="38" y="0"/>
                  </a:cubicBezTo>
                  <a:cubicBezTo>
                    <a:pt x="53" y="0"/>
                    <a:pt x="62" y="10"/>
                    <a:pt x="62" y="23"/>
                  </a:cubicBezTo>
                  <a:lnTo>
                    <a:pt x="62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8" name="Freeform 58"/>
            <p:cNvSpPr>
              <a:spLocks noEditPoints="1"/>
            </p:cNvSpPr>
            <p:nvPr/>
          </p:nvSpPr>
          <p:spPr bwMode="auto">
            <a:xfrm>
              <a:off x="3946" y="2576"/>
              <a:ext cx="130" cy="160"/>
            </a:xfrm>
            <a:custGeom>
              <a:avLst/>
              <a:gdLst>
                <a:gd name="T0" fmla="*/ 33 w 67"/>
                <a:gd name="T1" fmla="*/ 12 h 83"/>
                <a:gd name="T2" fmla="*/ 15 w 67"/>
                <a:gd name="T3" fmla="*/ 42 h 83"/>
                <a:gd name="T4" fmla="*/ 33 w 67"/>
                <a:gd name="T5" fmla="*/ 71 h 83"/>
                <a:gd name="T6" fmla="*/ 51 w 67"/>
                <a:gd name="T7" fmla="*/ 42 h 83"/>
                <a:gd name="T8" fmla="*/ 33 w 67"/>
                <a:gd name="T9" fmla="*/ 12 h 83"/>
                <a:gd name="T10" fmla="*/ 33 w 67"/>
                <a:gd name="T11" fmla="*/ 0 h 83"/>
                <a:gd name="T12" fmla="*/ 67 w 67"/>
                <a:gd name="T13" fmla="*/ 42 h 83"/>
                <a:gd name="T14" fmla="*/ 33 w 67"/>
                <a:gd name="T15" fmla="*/ 83 h 83"/>
                <a:gd name="T16" fmla="*/ 0 w 67"/>
                <a:gd name="T17" fmla="*/ 42 h 83"/>
                <a:gd name="T18" fmla="*/ 33 w 6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83">
                  <a:moveTo>
                    <a:pt x="33" y="12"/>
                  </a:moveTo>
                  <a:cubicBezTo>
                    <a:pt x="22" y="12"/>
                    <a:pt x="15" y="18"/>
                    <a:pt x="15" y="42"/>
                  </a:cubicBezTo>
                  <a:cubicBezTo>
                    <a:pt x="15" y="65"/>
                    <a:pt x="22" y="71"/>
                    <a:pt x="33" y="71"/>
                  </a:cubicBezTo>
                  <a:cubicBezTo>
                    <a:pt x="44" y="71"/>
                    <a:pt x="51" y="65"/>
                    <a:pt x="51" y="42"/>
                  </a:cubicBezTo>
                  <a:cubicBezTo>
                    <a:pt x="51" y="18"/>
                    <a:pt x="44" y="12"/>
                    <a:pt x="33" y="12"/>
                  </a:cubicBezTo>
                  <a:moveTo>
                    <a:pt x="33" y="0"/>
                  </a:moveTo>
                  <a:cubicBezTo>
                    <a:pt x="54" y="0"/>
                    <a:pt x="67" y="12"/>
                    <a:pt x="67" y="42"/>
                  </a:cubicBezTo>
                  <a:cubicBezTo>
                    <a:pt x="67" y="71"/>
                    <a:pt x="54" y="83"/>
                    <a:pt x="33" y="83"/>
                  </a:cubicBezTo>
                  <a:cubicBezTo>
                    <a:pt x="12" y="83"/>
                    <a:pt x="0" y="71"/>
                    <a:pt x="0" y="42"/>
                  </a:cubicBezTo>
                  <a:cubicBezTo>
                    <a:pt x="0" y="12"/>
                    <a:pt x="12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9" name="Freeform 59"/>
            <p:cNvSpPr>
              <a:spLocks/>
            </p:cNvSpPr>
            <p:nvPr/>
          </p:nvSpPr>
          <p:spPr bwMode="auto">
            <a:xfrm>
              <a:off x="4103" y="2576"/>
              <a:ext cx="104" cy="160"/>
            </a:xfrm>
            <a:custGeom>
              <a:avLst/>
              <a:gdLst>
                <a:gd name="T0" fmla="*/ 29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1 w 54"/>
                <a:gd name="T7" fmla="*/ 13 h 83"/>
                <a:gd name="T8" fmla="*/ 15 w 54"/>
                <a:gd name="T9" fmla="*/ 24 h 83"/>
                <a:gd name="T10" fmla="*/ 34 w 54"/>
                <a:gd name="T11" fmla="*/ 36 h 83"/>
                <a:gd name="T12" fmla="*/ 54 w 54"/>
                <a:gd name="T13" fmla="*/ 59 h 83"/>
                <a:gd name="T14" fmla="*/ 26 w 54"/>
                <a:gd name="T15" fmla="*/ 83 h 83"/>
                <a:gd name="T16" fmla="*/ 0 w 54"/>
                <a:gd name="T17" fmla="*/ 77 h 83"/>
                <a:gd name="T18" fmla="*/ 5 w 54"/>
                <a:gd name="T19" fmla="*/ 66 h 83"/>
                <a:gd name="T20" fmla="*/ 25 w 54"/>
                <a:gd name="T21" fmla="*/ 70 h 83"/>
                <a:gd name="T22" fmla="*/ 39 w 54"/>
                <a:gd name="T23" fmla="*/ 59 h 83"/>
                <a:gd name="T24" fmla="*/ 22 w 54"/>
                <a:gd name="T25" fmla="*/ 46 h 83"/>
                <a:gd name="T26" fmla="*/ 1 w 54"/>
                <a:gd name="T27" fmla="*/ 24 h 83"/>
                <a:gd name="T28" fmla="*/ 29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9" y="0"/>
                  </a:moveTo>
                  <a:cubicBezTo>
                    <a:pt x="44" y="0"/>
                    <a:pt x="50" y="4"/>
                    <a:pt x="50" y="4"/>
                  </a:cubicBezTo>
                  <a:cubicBezTo>
                    <a:pt x="50" y="8"/>
                    <a:pt x="49" y="13"/>
                    <a:pt x="46" y="15"/>
                  </a:cubicBezTo>
                  <a:cubicBezTo>
                    <a:pt x="46" y="15"/>
                    <a:pt x="39" y="13"/>
                    <a:pt x="31" y="13"/>
                  </a:cubicBezTo>
                  <a:cubicBezTo>
                    <a:pt x="20" y="13"/>
                    <a:pt x="15" y="17"/>
                    <a:pt x="15" y="24"/>
                  </a:cubicBezTo>
                  <a:cubicBezTo>
                    <a:pt x="15" y="31"/>
                    <a:pt x="25" y="33"/>
                    <a:pt x="34" y="36"/>
                  </a:cubicBezTo>
                  <a:cubicBezTo>
                    <a:pt x="44" y="39"/>
                    <a:pt x="54" y="44"/>
                    <a:pt x="54" y="59"/>
                  </a:cubicBezTo>
                  <a:cubicBezTo>
                    <a:pt x="54" y="74"/>
                    <a:pt x="45" y="83"/>
                    <a:pt x="26" y="83"/>
                  </a:cubicBezTo>
                  <a:cubicBezTo>
                    <a:pt x="10" y="83"/>
                    <a:pt x="0" y="77"/>
                    <a:pt x="0" y="77"/>
                  </a:cubicBezTo>
                  <a:cubicBezTo>
                    <a:pt x="0" y="73"/>
                    <a:pt x="2" y="69"/>
                    <a:pt x="5" y="66"/>
                  </a:cubicBezTo>
                  <a:cubicBezTo>
                    <a:pt x="5" y="66"/>
                    <a:pt x="14" y="70"/>
                    <a:pt x="25" y="70"/>
                  </a:cubicBezTo>
                  <a:cubicBezTo>
                    <a:pt x="34" y="70"/>
                    <a:pt x="39" y="67"/>
                    <a:pt x="39" y="59"/>
                  </a:cubicBezTo>
                  <a:cubicBezTo>
                    <a:pt x="39" y="51"/>
                    <a:pt x="31" y="49"/>
                    <a:pt x="22" y="46"/>
                  </a:cubicBezTo>
                  <a:cubicBezTo>
                    <a:pt x="12" y="43"/>
                    <a:pt x="1" y="39"/>
                    <a:pt x="1" y="24"/>
                  </a:cubicBezTo>
                  <a:cubicBezTo>
                    <a:pt x="1" y="10"/>
                    <a:pt x="10" y="0"/>
                    <a:pt x="29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0" name="Freeform 60"/>
            <p:cNvSpPr>
              <a:spLocks noEditPoints="1"/>
            </p:cNvSpPr>
            <p:nvPr/>
          </p:nvSpPr>
          <p:spPr bwMode="auto">
            <a:xfrm>
              <a:off x="4242" y="2576"/>
              <a:ext cx="125" cy="224"/>
            </a:xfrm>
            <a:custGeom>
              <a:avLst/>
              <a:gdLst>
                <a:gd name="T0" fmla="*/ 31 w 65"/>
                <a:gd name="T1" fmla="*/ 13 h 116"/>
                <a:gd name="T2" fmla="*/ 15 w 65"/>
                <a:gd name="T3" fmla="*/ 32 h 116"/>
                <a:gd name="T4" fmla="*/ 15 w 65"/>
                <a:gd name="T5" fmla="*/ 51 h 116"/>
                <a:gd name="T6" fmla="*/ 31 w 65"/>
                <a:gd name="T7" fmla="*/ 70 h 116"/>
                <a:gd name="T8" fmla="*/ 49 w 65"/>
                <a:gd name="T9" fmla="*/ 42 h 116"/>
                <a:gd name="T10" fmla="*/ 31 w 65"/>
                <a:gd name="T11" fmla="*/ 13 h 116"/>
                <a:gd name="T12" fmla="*/ 36 w 65"/>
                <a:gd name="T13" fmla="*/ 0 h 116"/>
                <a:gd name="T14" fmla="*/ 65 w 65"/>
                <a:gd name="T15" fmla="*/ 42 h 116"/>
                <a:gd name="T16" fmla="*/ 36 w 65"/>
                <a:gd name="T17" fmla="*/ 83 h 116"/>
                <a:gd name="T18" fmla="*/ 15 w 65"/>
                <a:gd name="T19" fmla="*/ 73 h 116"/>
                <a:gd name="T20" fmla="*/ 15 w 65"/>
                <a:gd name="T21" fmla="*/ 115 h 116"/>
                <a:gd name="T22" fmla="*/ 7 w 65"/>
                <a:gd name="T23" fmla="*/ 116 h 116"/>
                <a:gd name="T24" fmla="*/ 0 w 65"/>
                <a:gd name="T25" fmla="*/ 115 h 116"/>
                <a:gd name="T26" fmla="*/ 0 w 65"/>
                <a:gd name="T27" fmla="*/ 3 h 116"/>
                <a:gd name="T28" fmla="*/ 7 w 65"/>
                <a:gd name="T29" fmla="*/ 2 h 116"/>
                <a:gd name="T30" fmla="*/ 15 w 65"/>
                <a:gd name="T31" fmla="*/ 3 h 116"/>
                <a:gd name="T32" fmla="*/ 15 w 65"/>
                <a:gd name="T33" fmla="*/ 10 h 116"/>
                <a:gd name="T34" fmla="*/ 36 w 65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6">
                  <a:moveTo>
                    <a:pt x="31" y="13"/>
                  </a:moveTo>
                  <a:cubicBezTo>
                    <a:pt x="21" y="13"/>
                    <a:pt x="15" y="22"/>
                    <a:pt x="15" y="3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62"/>
                    <a:pt x="21" y="70"/>
                    <a:pt x="31" y="70"/>
                  </a:cubicBezTo>
                  <a:cubicBezTo>
                    <a:pt x="43" y="70"/>
                    <a:pt x="49" y="64"/>
                    <a:pt x="49" y="42"/>
                  </a:cubicBezTo>
                  <a:cubicBezTo>
                    <a:pt x="49" y="19"/>
                    <a:pt x="43" y="13"/>
                    <a:pt x="31" y="13"/>
                  </a:cubicBezTo>
                  <a:moveTo>
                    <a:pt x="36" y="0"/>
                  </a:moveTo>
                  <a:cubicBezTo>
                    <a:pt x="54" y="0"/>
                    <a:pt x="65" y="11"/>
                    <a:pt x="65" y="42"/>
                  </a:cubicBezTo>
                  <a:cubicBezTo>
                    <a:pt x="65" y="72"/>
                    <a:pt x="54" y="83"/>
                    <a:pt x="36" y="83"/>
                  </a:cubicBezTo>
                  <a:cubicBezTo>
                    <a:pt x="26" y="83"/>
                    <a:pt x="19" y="79"/>
                    <a:pt x="15" y="73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5"/>
                    <a:pt x="12" y="116"/>
                    <a:pt x="7" y="116"/>
                  </a:cubicBezTo>
                  <a:cubicBezTo>
                    <a:pt x="2" y="116"/>
                    <a:pt x="0" y="115"/>
                    <a:pt x="0" y="1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9" y="4"/>
                    <a:pt x="26" y="0"/>
                    <a:pt x="36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1" name="Freeform 61"/>
            <p:cNvSpPr>
              <a:spLocks/>
            </p:cNvSpPr>
            <p:nvPr/>
          </p:nvSpPr>
          <p:spPr bwMode="auto">
            <a:xfrm>
              <a:off x="4404" y="2577"/>
              <a:ext cx="89" cy="155"/>
            </a:xfrm>
            <a:custGeom>
              <a:avLst/>
              <a:gdLst>
                <a:gd name="T0" fmla="*/ 33 w 46"/>
                <a:gd name="T1" fmla="*/ 0 h 80"/>
                <a:gd name="T2" fmla="*/ 46 w 46"/>
                <a:gd name="T3" fmla="*/ 3 h 80"/>
                <a:gd name="T4" fmla="*/ 40 w 46"/>
                <a:gd name="T5" fmla="*/ 16 h 80"/>
                <a:gd name="T6" fmla="*/ 30 w 46"/>
                <a:gd name="T7" fmla="*/ 13 h 80"/>
                <a:gd name="T8" fmla="*/ 15 w 46"/>
                <a:gd name="T9" fmla="*/ 24 h 80"/>
                <a:gd name="T10" fmla="*/ 15 w 46"/>
                <a:gd name="T11" fmla="*/ 79 h 80"/>
                <a:gd name="T12" fmla="*/ 7 w 46"/>
                <a:gd name="T13" fmla="*/ 80 h 80"/>
                <a:gd name="T14" fmla="*/ 0 w 46"/>
                <a:gd name="T15" fmla="*/ 79 h 80"/>
                <a:gd name="T16" fmla="*/ 0 w 46"/>
                <a:gd name="T17" fmla="*/ 2 h 80"/>
                <a:gd name="T18" fmla="*/ 7 w 46"/>
                <a:gd name="T19" fmla="*/ 1 h 80"/>
                <a:gd name="T20" fmla="*/ 15 w 46"/>
                <a:gd name="T21" fmla="*/ 2 h 80"/>
                <a:gd name="T22" fmla="*/ 15 w 46"/>
                <a:gd name="T23" fmla="*/ 12 h 80"/>
                <a:gd name="T24" fmla="*/ 33 w 46"/>
                <a:gd name="T2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80">
                  <a:moveTo>
                    <a:pt x="33" y="0"/>
                  </a:moveTo>
                  <a:cubicBezTo>
                    <a:pt x="39" y="0"/>
                    <a:pt x="43" y="1"/>
                    <a:pt x="46" y="3"/>
                  </a:cubicBezTo>
                  <a:cubicBezTo>
                    <a:pt x="46" y="9"/>
                    <a:pt x="44" y="13"/>
                    <a:pt x="40" y="16"/>
                  </a:cubicBezTo>
                  <a:cubicBezTo>
                    <a:pt x="37" y="14"/>
                    <a:pt x="34" y="13"/>
                    <a:pt x="30" y="13"/>
                  </a:cubicBezTo>
                  <a:cubicBezTo>
                    <a:pt x="24" y="13"/>
                    <a:pt x="19" y="17"/>
                    <a:pt x="15" y="24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2" y="80"/>
                    <a:pt x="7" y="80"/>
                  </a:cubicBezTo>
                  <a:cubicBezTo>
                    <a:pt x="2" y="80"/>
                    <a:pt x="0" y="79"/>
                    <a:pt x="0" y="7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7" y="1"/>
                  </a:cubicBezTo>
                  <a:cubicBezTo>
                    <a:pt x="12" y="1"/>
                    <a:pt x="15" y="2"/>
                    <a:pt x="15" y="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20" y="3"/>
                    <a:pt x="27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2" name="Freeform 62"/>
            <p:cNvSpPr>
              <a:spLocks noEditPoints="1"/>
            </p:cNvSpPr>
            <p:nvPr/>
          </p:nvSpPr>
          <p:spPr bwMode="auto">
            <a:xfrm>
              <a:off x="4506" y="2576"/>
              <a:ext cx="118" cy="160"/>
            </a:xfrm>
            <a:custGeom>
              <a:avLst/>
              <a:gdLst>
                <a:gd name="T0" fmla="*/ 31 w 61"/>
                <a:gd name="T1" fmla="*/ 44 h 83"/>
                <a:gd name="T2" fmla="*/ 16 w 61"/>
                <a:gd name="T3" fmla="*/ 58 h 83"/>
                <a:gd name="T4" fmla="*/ 29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2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5 w 61"/>
                <a:gd name="T19" fmla="*/ 81 h 83"/>
                <a:gd name="T20" fmla="*/ 49 w 61"/>
                <a:gd name="T21" fmla="*/ 80 h 83"/>
                <a:gd name="T22" fmla="*/ 47 w 61"/>
                <a:gd name="T23" fmla="*/ 71 h 83"/>
                <a:gd name="T24" fmla="*/ 23 w 61"/>
                <a:gd name="T25" fmla="*/ 83 h 83"/>
                <a:gd name="T26" fmla="*/ 0 w 61"/>
                <a:gd name="T27" fmla="*/ 58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1 w 61"/>
                <a:gd name="T35" fmla="*/ 13 h 83"/>
                <a:gd name="T36" fmla="*/ 10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2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6" y="48"/>
                    <a:pt x="16" y="58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2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60" y="81"/>
                    <a:pt x="55" y="81"/>
                  </a:cubicBezTo>
                  <a:cubicBezTo>
                    <a:pt x="52" y="81"/>
                    <a:pt x="49" y="80"/>
                    <a:pt x="49" y="80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3" y="79"/>
                    <a:pt x="35" y="83"/>
                    <a:pt x="23" y="83"/>
                  </a:cubicBezTo>
                  <a:cubicBezTo>
                    <a:pt x="9" y="83"/>
                    <a:pt x="0" y="75"/>
                    <a:pt x="0" y="58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1" y="13"/>
                  </a:cubicBezTo>
                  <a:cubicBezTo>
                    <a:pt x="20" y="13"/>
                    <a:pt x="10" y="17"/>
                    <a:pt x="10" y="17"/>
                  </a:cubicBezTo>
                  <a:cubicBezTo>
                    <a:pt x="10" y="17"/>
                    <a:pt x="8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7" y="0"/>
                    <a:pt x="3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3" name="Freeform 63"/>
            <p:cNvSpPr>
              <a:spLocks/>
            </p:cNvSpPr>
            <p:nvPr/>
          </p:nvSpPr>
          <p:spPr bwMode="auto">
            <a:xfrm>
              <a:off x="4651" y="2579"/>
              <a:ext cx="218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6 h 79"/>
                <a:gd name="T4" fmla="*/ 56 w 113"/>
                <a:gd name="T5" fmla="*/ 16 h 79"/>
                <a:gd name="T6" fmla="*/ 52 w 113"/>
                <a:gd name="T7" fmla="*/ 37 h 79"/>
                <a:gd name="T8" fmla="*/ 40 w 113"/>
                <a:gd name="T9" fmla="*/ 78 h 79"/>
                <a:gd name="T10" fmla="*/ 31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7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1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2 w 113"/>
                <a:gd name="T39" fmla="*/ 64 h 79"/>
                <a:gd name="T40" fmla="*/ 85 w 113"/>
                <a:gd name="T41" fmla="*/ 49 h 79"/>
                <a:gd name="T42" fmla="*/ 99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2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1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3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6"/>
                    <a:pt x="31" y="61"/>
                    <a:pt x="31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1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6"/>
                    <a:pt x="81" y="61"/>
                    <a:pt x="81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2" y="61"/>
                    <a:pt x="83" y="56"/>
                    <a:pt x="85" y="49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4" y="79"/>
                    <a:pt x="81" y="79"/>
                  </a:cubicBezTo>
                  <a:cubicBezTo>
                    <a:pt x="78" y="79"/>
                    <a:pt x="75" y="79"/>
                    <a:pt x="72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4" name="Freeform 64"/>
            <p:cNvSpPr>
              <a:spLocks/>
            </p:cNvSpPr>
            <p:nvPr/>
          </p:nvSpPr>
          <p:spPr bwMode="auto">
            <a:xfrm>
              <a:off x="4896" y="2576"/>
              <a:ext cx="120" cy="156"/>
            </a:xfrm>
            <a:custGeom>
              <a:avLst/>
              <a:gdLst>
                <a:gd name="T0" fmla="*/ 62 w 62"/>
                <a:gd name="T1" fmla="*/ 80 h 81"/>
                <a:gd name="T2" fmla="*/ 54 w 62"/>
                <a:gd name="T3" fmla="*/ 81 h 81"/>
                <a:gd name="T4" fmla="*/ 47 w 62"/>
                <a:gd name="T5" fmla="*/ 80 h 81"/>
                <a:gd name="T6" fmla="*/ 47 w 62"/>
                <a:gd name="T7" fmla="*/ 26 h 81"/>
                <a:gd name="T8" fmla="*/ 33 w 62"/>
                <a:gd name="T9" fmla="*/ 13 h 81"/>
                <a:gd name="T10" fmla="*/ 16 w 62"/>
                <a:gd name="T11" fmla="*/ 22 h 81"/>
                <a:gd name="T12" fmla="*/ 16 w 62"/>
                <a:gd name="T13" fmla="*/ 80 h 81"/>
                <a:gd name="T14" fmla="*/ 8 w 62"/>
                <a:gd name="T15" fmla="*/ 81 h 81"/>
                <a:gd name="T16" fmla="*/ 0 w 62"/>
                <a:gd name="T17" fmla="*/ 80 h 81"/>
                <a:gd name="T18" fmla="*/ 0 w 62"/>
                <a:gd name="T19" fmla="*/ 3 h 81"/>
                <a:gd name="T20" fmla="*/ 8 w 62"/>
                <a:gd name="T21" fmla="*/ 2 h 81"/>
                <a:gd name="T22" fmla="*/ 16 w 62"/>
                <a:gd name="T23" fmla="*/ 3 h 81"/>
                <a:gd name="T24" fmla="*/ 16 w 62"/>
                <a:gd name="T25" fmla="*/ 10 h 81"/>
                <a:gd name="T26" fmla="*/ 38 w 62"/>
                <a:gd name="T27" fmla="*/ 0 h 81"/>
                <a:gd name="T28" fmla="*/ 62 w 62"/>
                <a:gd name="T29" fmla="*/ 23 h 81"/>
                <a:gd name="T30" fmla="*/ 62 w 62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81">
                  <a:moveTo>
                    <a:pt x="62" y="80"/>
                  </a:moveTo>
                  <a:cubicBezTo>
                    <a:pt x="62" y="80"/>
                    <a:pt x="59" y="81"/>
                    <a:pt x="54" y="81"/>
                  </a:cubicBezTo>
                  <a:cubicBezTo>
                    <a:pt x="49" y="81"/>
                    <a:pt x="47" y="80"/>
                    <a:pt x="47" y="80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17"/>
                    <a:pt x="42" y="13"/>
                    <a:pt x="33" y="13"/>
                  </a:cubicBezTo>
                  <a:cubicBezTo>
                    <a:pt x="26" y="13"/>
                    <a:pt x="19" y="16"/>
                    <a:pt x="16" y="2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3" y="81"/>
                    <a:pt x="8" y="81"/>
                  </a:cubicBezTo>
                  <a:cubicBezTo>
                    <a:pt x="3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2"/>
                    <a:pt x="8" y="2"/>
                  </a:cubicBezTo>
                  <a:cubicBezTo>
                    <a:pt x="13" y="2"/>
                    <a:pt x="16" y="3"/>
                    <a:pt x="16" y="3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" y="4"/>
                    <a:pt x="29" y="0"/>
                    <a:pt x="38" y="0"/>
                  </a:cubicBezTo>
                  <a:cubicBezTo>
                    <a:pt x="53" y="0"/>
                    <a:pt x="62" y="10"/>
                    <a:pt x="62" y="23"/>
                  </a:cubicBezTo>
                  <a:lnTo>
                    <a:pt x="62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5" name="Freeform 65"/>
            <p:cNvSpPr>
              <a:spLocks/>
            </p:cNvSpPr>
            <p:nvPr/>
          </p:nvSpPr>
          <p:spPr bwMode="auto">
            <a:xfrm>
              <a:off x="5039" y="2579"/>
              <a:ext cx="141" cy="227"/>
            </a:xfrm>
            <a:custGeom>
              <a:avLst/>
              <a:gdLst>
                <a:gd name="T0" fmla="*/ 44 w 73"/>
                <a:gd name="T1" fmla="*/ 91 h 117"/>
                <a:gd name="T2" fmla="*/ 17 w 73"/>
                <a:gd name="T3" fmla="*/ 117 h 117"/>
                <a:gd name="T4" fmla="*/ 9 w 73"/>
                <a:gd name="T5" fmla="*/ 116 h 117"/>
                <a:gd name="T6" fmla="*/ 8 w 73"/>
                <a:gd name="T7" fmla="*/ 110 h 117"/>
                <a:gd name="T8" fmla="*/ 9 w 73"/>
                <a:gd name="T9" fmla="*/ 104 h 117"/>
                <a:gd name="T10" fmla="*/ 16 w 73"/>
                <a:gd name="T11" fmla="*/ 105 h 117"/>
                <a:gd name="T12" fmla="*/ 31 w 73"/>
                <a:gd name="T13" fmla="*/ 88 h 117"/>
                <a:gd name="T14" fmla="*/ 34 w 73"/>
                <a:gd name="T15" fmla="*/ 79 h 117"/>
                <a:gd name="T16" fmla="*/ 29 w 73"/>
                <a:gd name="T17" fmla="*/ 78 h 117"/>
                <a:gd name="T18" fmla="*/ 0 w 73"/>
                <a:gd name="T19" fmla="*/ 1 h 117"/>
                <a:gd name="T20" fmla="*/ 8 w 73"/>
                <a:gd name="T21" fmla="*/ 0 h 117"/>
                <a:gd name="T22" fmla="*/ 16 w 73"/>
                <a:gd name="T23" fmla="*/ 1 h 117"/>
                <a:gd name="T24" fmla="*/ 33 w 73"/>
                <a:gd name="T25" fmla="*/ 47 h 117"/>
                <a:gd name="T26" fmla="*/ 39 w 73"/>
                <a:gd name="T27" fmla="*/ 65 h 117"/>
                <a:gd name="T28" fmla="*/ 39 w 73"/>
                <a:gd name="T29" fmla="*/ 65 h 117"/>
                <a:gd name="T30" fmla="*/ 44 w 73"/>
                <a:gd name="T31" fmla="*/ 47 h 117"/>
                <a:gd name="T32" fmla="*/ 59 w 73"/>
                <a:gd name="T33" fmla="*/ 1 h 117"/>
                <a:gd name="T34" fmla="*/ 66 w 73"/>
                <a:gd name="T35" fmla="*/ 0 h 117"/>
                <a:gd name="T36" fmla="*/ 73 w 73"/>
                <a:gd name="T37" fmla="*/ 1 h 117"/>
                <a:gd name="T38" fmla="*/ 44 w 73"/>
                <a:gd name="T39" fmla="*/ 9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17">
                  <a:moveTo>
                    <a:pt x="44" y="91"/>
                  </a:moveTo>
                  <a:cubicBezTo>
                    <a:pt x="39" y="108"/>
                    <a:pt x="34" y="117"/>
                    <a:pt x="17" y="117"/>
                  </a:cubicBezTo>
                  <a:cubicBezTo>
                    <a:pt x="12" y="117"/>
                    <a:pt x="9" y="116"/>
                    <a:pt x="9" y="116"/>
                  </a:cubicBezTo>
                  <a:cubicBezTo>
                    <a:pt x="9" y="115"/>
                    <a:pt x="8" y="113"/>
                    <a:pt x="8" y="110"/>
                  </a:cubicBezTo>
                  <a:cubicBezTo>
                    <a:pt x="8" y="107"/>
                    <a:pt x="9" y="104"/>
                    <a:pt x="9" y="104"/>
                  </a:cubicBezTo>
                  <a:cubicBezTo>
                    <a:pt x="9" y="104"/>
                    <a:pt x="12" y="105"/>
                    <a:pt x="16" y="105"/>
                  </a:cubicBezTo>
                  <a:cubicBezTo>
                    <a:pt x="23" y="105"/>
                    <a:pt x="26" y="103"/>
                    <a:pt x="31" y="88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2" y="79"/>
                    <a:pt x="31" y="79"/>
                    <a:pt x="29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7" y="57"/>
                    <a:pt x="39" y="65"/>
                    <a:pt x="39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9" y="65"/>
                    <a:pt x="41" y="57"/>
                    <a:pt x="44" y="47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61" y="0"/>
                    <a:pt x="66" y="0"/>
                  </a:cubicBezTo>
                  <a:cubicBezTo>
                    <a:pt x="71" y="0"/>
                    <a:pt x="73" y="1"/>
                    <a:pt x="73" y="1"/>
                  </a:cubicBezTo>
                  <a:lnTo>
                    <a:pt x="44" y="9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6" name="Freeform 66"/>
            <p:cNvSpPr>
              <a:spLocks/>
            </p:cNvSpPr>
            <p:nvPr/>
          </p:nvSpPr>
          <p:spPr bwMode="auto">
            <a:xfrm>
              <a:off x="5201" y="2576"/>
              <a:ext cx="106" cy="160"/>
            </a:xfrm>
            <a:custGeom>
              <a:avLst/>
              <a:gdLst>
                <a:gd name="T0" fmla="*/ 16 w 55"/>
                <a:gd name="T1" fmla="*/ 42 h 83"/>
                <a:gd name="T2" fmla="*/ 37 w 55"/>
                <a:gd name="T3" fmla="*/ 70 h 83"/>
                <a:gd name="T4" fmla="*/ 51 w 55"/>
                <a:gd name="T5" fmla="*/ 67 h 83"/>
                <a:gd name="T6" fmla="*/ 55 w 55"/>
                <a:gd name="T7" fmla="*/ 78 h 83"/>
                <a:gd name="T8" fmla="*/ 33 w 55"/>
                <a:gd name="T9" fmla="*/ 83 h 83"/>
                <a:gd name="T10" fmla="*/ 0 w 55"/>
                <a:gd name="T11" fmla="*/ 42 h 83"/>
                <a:gd name="T12" fmla="*/ 33 w 55"/>
                <a:gd name="T13" fmla="*/ 0 h 83"/>
                <a:gd name="T14" fmla="*/ 54 w 55"/>
                <a:gd name="T15" fmla="*/ 4 h 83"/>
                <a:gd name="T16" fmla="*/ 49 w 55"/>
                <a:gd name="T17" fmla="*/ 15 h 83"/>
                <a:gd name="T18" fmla="*/ 36 w 55"/>
                <a:gd name="T19" fmla="*/ 13 h 83"/>
                <a:gd name="T20" fmla="*/ 16 w 55"/>
                <a:gd name="T21" fmla="*/ 4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3">
                  <a:moveTo>
                    <a:pt x="16" y="42"/>
                  </a:moveTo>
                  <a:cubicBezTo>
                    <a:pt x="16" y="61"/>
                    <a:pt x="22" y="70"/>
                    <a:pt x="37" y="70"/>
                  </a:cubicBezTo>
                  <a:cubicBezTo>
                    <a:pt x="45" y="70"/>
                    <a:pt x="51" y="67"/>
                    <a:pt x="51" y="67"/>
                  </a:cubicBezTo>
                  <a:cubicBezTo>
                    <a:pt x="53" y="70"/>
                    <a:pt x="55" y="74"/>
                    <a:pt x="55" y="78"/>
                  </a:cubicBezTo>
                  <a:cubicBezTo>
                    <a:pt x="55" y="78"/>
                    <a:pt x="49" y="83"/>
                    <a:pt x="33" y="83"/>
                  </a:cubicBezTo>
                  <a:cubicBezTo>
                    <a:pt x="11" y="83"/>
                    <a:pt x="0" y="68"/>
                    <a:pt x="0" y="42"/>
                  </a:cubicBezTo>
                  <a:cubicBezTo>
                    <a:pt x="0" y="15"/>
                    <a:pt x="11" y="0"/>
                    <a:pt x="33" y="0"/>
                  </a:cubicBezTo>
                  <a:cubicBezTo>
                    <a:pt x="48" y="0"/>
                    <a:pt x="54" y="4"/>
                    <a:pt x="54" y="4"/>
                  </a:cubicBezTo>
                  <a:cubicBezTo>
                    <a:pt x="54" y="8"/>
                    <a:pt x="52" y="12"/>
                    <a:pt x="49" y="15"/>
                  </a:cubicBezTo>
                  <a:cubicBezTo>
                    <a:pt x="49" y="15"/>
                    <a:pt x="44" y="13"/>
                    <a:pt x="36" y="13"/>
                  </a:cubicBezTo>
                  <a:cubicBezTo>
                    <a:pt x="22" y="13"/>
                    <a:pt x="16" y="22"/>
                    <a:pt x="16" y="42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7" name="Freeform 67"/>
            <p:cNvSpPr>
              <a:spLocks/>
            </p:cNvSpPr>
            <p:nvPr/>
          </p:nvSpPr>
          <p:spPr bwMode="auto">
            <a:xfrm>
              <a:off x="5338" y="2514"/>
              <a:ext cx="120" cy="218"/>
            </a:xfrm>
            <a:custGeom>
              <a:avLst/>
              <a:gdLst>
                <a:gd name="T0" fmla="*/ 62 w 62"/>
                <a:gd name="T1" fmla="*/ 112 h 113"/>
                <a:gd name="T2" fmla="*/ 54 w 62"/>
                <a:gd name="T3" fmla="*/ 113 h 113"/>
                <a:gd name="T4" fmla="*/ 46 w 62"/>
                <a:gd name="T5" fmla="*/ 112 h 113"/>
                <a:gd name="T6" fmla="*/ 46 w 62"/>
                <a:gd name="T7" fmla="*/ 58 h 113"/>
                <a:gd name="T8" fmla="*/ 32 w 62"/>
                <a:gd name="T9" fmla="*/ 45 h 113"/>
                <a:gd name="T10" fmla="*/ 15 w 62"/>
                <a:gd name="T11" fmla="*/ 54 h 113"/>
                <a:gd name="T12" fmla="*/ 15 w 62"/>
                <a:gd name="T13" fmla="*/ 112 h 113"/>
                <a:gd name="T14" fmla="*/ 8 w 62"/>
                <a:gd name="T15" fmla="*/ 113 h 113"/>
                <a:gd name="T16" fmla="*/ 0 w 62"/>
                <a:gd name="T17" fmla="*/ 112 h 113"/>
                <a:gd name="T18" fmla="*/ 0 w 62"/>
                <a:gd name="T19" fmla="*/ 1 h 113"/>
                <a:gd name="T20" fmla="*/ 8 w 62"/>
                <a:gd name="T21" fmla="*/ 0 h 113"/>
                <a:gd name="T22" fmla="*/ 15 w 62"/>
                <a:gd name="T23" fmla="*/ 1 h 113"/>
                <a:gd name="T24" fmla="*/ 15 w 62"/>
                <a:gd name="T25" fmla="*/ 42 h 113"/>
                <a:gd name="T26" fmla="*/ 38 w 62"/>
                <a:gd name="T27" fmla="*/ 32 h 113"/>
                <a:gd name="T28" fmla="*/ 62 w 62"/>
                <a:gd name="T29" fmla="*/ 55 h 113"/>
                <a:gd name="T30" fmla="*/ 62 w 62"/>
                <a:gd name="T31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113">
                  <a:moveTo>
                    <a:pt x="62" y="112"/>
                  </a:moveTo>
                  <a:cubicBezTo>
                    <a:pt x="62" y="112"/>
                    <a:pt x="59" y="113"/>
                    <a:pt x="54" y="113"/>
                  </a:cubicBezTo>
                  <a:cubicBezTo>
                    <a:pt x="49" y="113"/>
                    <a:pt x="46" y="112"/>
                    <a:pt x="46" y="112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49"/>
                    <a:pt x="42" y="45"/>
                    <a:pt x="32" y="45"/>
                  </a:cubicBezTo>
                  <a:cubicBezTo>
                    <a:pt x="26" y="45"/>
                    <a:pt x="19" y="48"/>
                    <a:pt x="15" y="54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3" y="113"/>
                    <a:pt x="8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8" y="0"/>
                  </a:cubicBezTo>
                  <a:cubicBezTo>
                    <a:pt x="13" y="0"/>
                    <a:pt x="15" y="1"/>
                    <a:pt x="15" y="1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1" y="36"/>
                    <a:pt x="29" y="32"/>
                    <a:pt x="38" y="32"/>
                  </a:cubicBezTo>
                  <a:cubicBezTo>
                    <a:pt x="53" y="32"/>
                    <a:pt x="62" y="42"/>
                    <a:pt x="62" y="55"/>
                  </a:cubicBezTo>
                  <a:lnTo>
                    <a:pt x="62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8" name="Freeform 68"/>
            <p:cNvSpPr>
              <a:spLocks/>
            </p:cNvSpPr>
            <p:nvPr/>
          </p:nvSpPr>
          <p:spPr bwMode="auto">
            <a:xfrm>
              <a:off x="2190" y="2151"/>
              <a:ext cx="52" cy="581"/>
            </a:xfrm>
            <a:custGeom>
              <a:avLst/>
              <a:gdLst>
                <a:gd name="T0" fmla="*/ 14 w 27"/>
                <a:gd name="T1" fmla="*/ 0 h 300"/>
                <a:gd name="T2" fmla="*/ 0 w 27"/>
                <a:gd name="T3" fmla="*/ 14 h 300"/>
                <a:gd name="T4" fmla="*/ 0 w 27"/>
                <a:gd name="T5" fmla="*/ 286 h 300"/>
                <a:gd name="T6" fmla="*/ 14 w 27"/>
                <a:gd name="T7" fmla="*/ 300 h 300"/>
                <a:gd name="T8" fmla="*/ 27 w 27"/>
                <a:gd name="T9" fmla="*/ 286 h 300"/>
                <a:gd name="T10" fmla="*/ 27 w 27"/>
                <a:gd name="T11" fmla="*/ 14 h 300"/>
                <a:gd name="T12" fmla="*/ 14 w 27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00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0" y="293"/>
                    <a:pt x="6" y="300"/>
                    <a:pt x="14" y="300"/>
                  </a:cubicBezTo>
                  <a:cubicBezTo>
                    <a:pt x="21" y="300"/>
                    <a:pt x="27" y="293"/>
                    <a:pt x="27" y="286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6"/>
                    <a:pt x="21" y="0"/>
                    <a:pt x="14" y="0"/>
                  </a:cubicBezTo>
                </a:path>
              </a:pathLst>
            </a:custGeom>
            <a:solidFill>
              <a:srgbClr val="48A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9" name="Freeform 69"/>
            <p:cNvSpPr>
              <a:spLocks noEditPoints="1"/>
            </p:cNvSpPr>
            <p:nvPr/>
          </p:nvSpPr>
          <p:spPr bwMode="auto">
            <a:xfrm>
              <a:off x="2265" y="2016"/>
              <a:ext cx="461" cy="715"/>
            </a:xfrm>
            <a:custGeom>
              <a:avLst/>
              <a:gdLst>
                <a:gd name="T0" fmla="*/ 66 w 239"/>
                <a:gd name="T1" fmla="*/ 238 h 369"/>
                <a:gd name="T2" fmla="*/ 204 w 239"/>
                <a:gd name="T3" fmla="*/ 101 h 369"/>
                <a:gd name="T4" fmla="*/ 66 w 239"/>
                <a:gd name="T5" fmla="*/ 238 h 369"/>
                <a:gd name="T6" fmla="*/ 223 w 239"/>
                <a:gd name="T7" fmla="*/ 68 h 369"/>
                <a:gd name="T8" fmla="*/ 49 w 239"/>
                <a:gd name="T9" fmla="*/ 207 h 369"/>
                <a:gd name="T10" fmla="*/ 81 w 239"/>
                <a:gd name="T11" fmla="*/ 21 h 369"/>
                <a:gd name="T12" fmla="*/ 74 w 239"/>
                <a:gd name="T13" fmla="*/ 3 h 369"/>
                <a:gd name="T14" fmla="*/ 55 w 239"/>
                <a:gd name="T15" fmla="*/ 10 h 369"/>
                <a:gd name="T16" fmla="*/ 55 w 239"/>
                <a:gd name="T17" fmla="*/ 363 h 369"/>
                <a:gd name="T18" fmla="*/ 67 w 239"/>
                <a:gd name="T19" fmla="*/ 369 h 369"/>
                <a:gd name="T20" fmla="*/ 74 w 239"/>
                <a:gd name="T21" fmla="*/ 367 h 369"/>
                <a:gd name="T22" fmla="*/ 79 w 239"/>
                <a:gd name="T23" fmla="*/ 348 h 369"/>
                <a:gd name="T24" fmla="*/ 54 w 239"/>
                <a:gd name="T25" fmla="*/ 269 h 369"/>
                <a:gd name="T26" fmla="*/ 238 w 239"/>
                <a:gd name="T27" fmla="*/ 86 h 369"/>
                <a:gd name="T28" fmla="*/ 238 w 239"/>
                <a:gd name="T29" fmla="*/ 86 h 369"/>
                <a:gd name="T30" fmla="*/ 239 w 239"/>
                <a:gd name="T31" fmla="*/ 80 h 369"/>
                <a:gd name="T32" fmla="*/ 223 w 239"/>
                <a:gd name="T33" fmla="*/ 68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9" h="369">
                  <a:moveTo>
                    <a:pt x="66" y="238"/>
                  </a:moveTo>
                  <a:cubicBezTo>
                    <a:pt x="90" y="168"/>
                    <a:pt x="140" y="119"/>
                    <a:pt x="204" y="101"/>
                  </a:cubicBezTo>
                  <a:cubicBezTo>
                    <a:pt x="182" y="159"/>
                    <a:pt x="137" y="218"/>
                    <a:pt x="66" y="238"/>
                  </a:cubicBezTo>
                  <a:moveTo>
                    <a:pt x="223" y="68"/>
                  </a:moveTo>
                  <a:cubicBezTo>
                    <a:pt x="145" y="80"/>
                    <a:pt x="82" y="131"/>
                    <a:pt x="49" y="207"/>
                  </a:cubicBezTo>
                  <a:cubicBezTo>
                    <a:pt x="47" y="145"/>
                    <a:pt x="56" y="77"/>
                    <a:pt x="81" y="21"/>
                  </a:cubicBezTo>
                  <a:cubicBezTo>
                    <a:pt x="84" y="14"/>
                    <a:pt x="81" y="6"/>
                    <a:pt x="74" y="3"/>
                  </a:cubicBezTo>
                  <a:cubicBezTo>
                    <a:pt x="67" y="0"/>
                    <a:pt x="59" y="3"/>
                    <a:pt x="55" y="10"/>
                  </a:cubicBezTo>
                  <a:cubicBezTo>
                    <a:pt x="0" y="132"/>
                    <a:pt x="18" y="302"/>
                    <a:pt x="55" y="363"/>
                  </a:cubicBezTo>
                  <a:cubicBezTo>
                    <a:pt x="58" y="367"/>
                    <a:pt x="62" y="369"/>
                    <a:pt x="67" y="369"/>
                  </a:cubicBezTo>
                  <a:cubicBezTo>
                    <a:pt x="70" y="369"/>
                    <a:pt x="72" y="369"/>
                    <a:pt x="74" y="367"/>
                  </a:cubicBezTo>
                  <a:cubicBezTo>
                    <a:pt x="81" y="363"/>
                    <a:pt x="83" y="355"/>
                    <a:pt x="79" y="348"/>
                  </a:cubicBezTo>
                  <a:cubicBezTo>
                    <a:pt x="68" y="330"/>
                    <a:pt x="60" y="304"/>
                    <a:pt x="54" y="269"/>
                  </a:cubicBezTo>
                  <a:cubicBezTo>
                    <a:pt x="157" y="251"/>
                    <a:pt x="217" y="163"/>
                    <a:pt x="238" y="86"/>
                  </a:cubicBezTo>
                  <a:cubicBezTo>
                    <a:pt x="238" y="86"/>
                    <a:pt x="238" y="86"/>
                    <a:pt x="238" y="86"/>
                  </a:cubicBezTo>
                  <a:cubicBezTo>
                    <a:pt x="239" y="84"/>
                    <a:pt x="239" y="82"/>
                    <a:pt x="239" y="80"/>
                  </a:cubicBezTo>
                  <a:cubicBezTo>
                    <a:pt x="237" y="73"/>
                    <a:pt x="230" y="67"/>
                    <a:pt x="223" y="68"/>
                  </a:cubicBezTo>
                </a:path>
              </a:pathLst>
            </a:custGeom>
            <a:solidFill>
              <a:srgbClr val="48A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  <p:sp>
          <p:nvSpPr>
            <p:cNvPr id="60" name="Freeform 70"/>
            <p:cNvSpPr>
              <a:spLocks/>
            </p:cNvSpPr>
            <p:nvPr/>
          </p:nvSpPr>
          <p:spPr bwMode="auto">
            <a:xfrm>
              <a:off x="2147" y="2196"/>
              <a:ext cx="274" cy="104"/>
            </a:xfrm>
            <a:custGeom>
              <a:avLst/>
              <a:gdLst>
                <a:gd name="T0" fmla="*/ 15 w 142"/>
                <a:gd name="T1" fmla="*/ 54 h 54"/>
                <a:gd name="T2" fmla="*/ 1 w 142"/>
                <a:gd name="T3" fmla="*/ 43 h 54"/>
                <a:gd name="T4" fmla="*/ 12 w 142"/>
                <a:gd name="T5" fmla="*/ 26 h 54"/>
                <a:gd name="T6" fmla="*/ 124 w 142"/>
                <a:gd name="T7" fmla="*/ 2 h 54"/>
                <a:gd name="T8" fmla="*/ 141 w 142"/>
                <a:gd name="T9" fmla="*/ 12 h 54"/>
                <a:gd name="T10" fmla="*/ 130 w 142"/>
                <a:gd name="T11" fmla="*/ 29 h 54"/>
                <a:gd name="T12" fmla="*/ 18 w 142"/>
                <a:gd name="T13" fmla="*/ 54 h 54"/>
                <a:gd name="T14" fmla="*/ 15 w 142"/>
                <a:gd name="T1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2" h="54">
                  <a:moveTo>
                    <a:pt x="15" y="54"/>
                  </a:moveTo>
                  <a:cubicBezTo>
                    <a:pt x="8" y="54"/>
                    <a:pt x="3" y="50"/>
                    <a:pt x="1" y="43"/>
                  </a:cubicBezTo>
                  <a:cubicBezTo>
                    <a:pt x="0" y="36"/>
                    <a:pt x="4" y="28"/>
                    <a:pt x="12" y="26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32" y="0"/>
                    <a:pt x="139" y="5"/>
                    <a:pt x="141" y="12"/>
                  </a:cubicBezTo>
                  <a:cubicBezTo>
                    <a:pt x="142" y="20"/>
                    <a:pt x="138" y="27"/>
                    <a:pt x="130" y="29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17" y="54"/>
                    <a:pt x="16" y="54"/>
                    <a:pt x="15" y="54"/>
                  </a:cubicBezTo>
                </a:path>
              </a:pathLst>
            </a:custGeom>
            <a:solidFill>
              <a:srgbClr val="CB3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1" name="Freeform 71"/>
            <p:cNvSpPr>
              <a:spLocks noEditPoints="1"/>
            </p:cNvSpPr>
            <p:nvPr/>
          </p:nvSpPr>
          <p:spPr bwMode="auto">
            <a:xfrm>
              <a:off x="2184" y="1508"/>
              <a:ext cx="575" cy="568"/>
            </a:xfrm>
            <a:custGeom>
              <a:avLst/>
              <a:gdLst>
                <a:gd name="T0" fmla="*/ 241 w 298"/>
                <a:gd name="T1" fmla="*/ 185 h 293"/>
                <a:gd name="T2" fmla="*/ 138 w 298"/>
                <a:gd name="T3" fmla="*/ 266 h 293"/>
                <a:gd name="T4" fmla="*/ 112 w 298"/>
                <a:gd name="T5" fmla="*/ 262 h 293"/>
                <a:gd name="T6" fmla="*/ 47 w 298"/>
                <a:gd name="T7" fmla="*/ 214 h 293"/>
                <a:gd name="T8" fmla="*/ 35 w 298"/>
                <a:gd name="T9" fmla="*/ 134 h 293"/>
                <a:gd name="T10" fmla="*/ 56 w 298"/>
                <a:gd name="T11" fmla="*/ 51 h 293"/>
                <a:gd name="T12" fmla="*/ 82 w 298"/>
                <a:gd name="T13" fmla="*/ 94 h 293"/>
                <a:gd name="T14" fmla="*/ 91 w 298"/>
                <a:gd name="T15" fmla="*/ 101 h 293"/>
                <a:gd name="T16" fmla="*/ 101 w 298"/>
                <a:gd name="T17" fmla="*/ 99 h 293"/>
                <a:gd name="T18" fmla="*/ 162 w 298"/>
                <a:gd name="T19" fmla="*/ 63 h 293"/>
                <a:gd name="T20" fmla="*/ 191 w 298"/>
                <a:gd name="T21" fmla="*/ 111 h 293"/>
                <a:gd name="T22" fmla="*/ 131 w 298"/>
                <a:gd name="T23" fmla="*/ 148 h 293"/>
                <a:gd name="T24" fmla="*/ 126 w 298"/>
                <a:gd name="T25" fmla="*/ 167 h 293"/>
                <a:gd name="T26" fmla="*/ 138 w 298"/>
                <a:gd name="T27" fmla="*/ 174 h 293"/>
                <a:gd name="T28" fmla="*/ 145 w 298"/>
                <a:gd name="T29" fmla="*/ 172 h 293"/>
                <a:gd name="T30" fmla="*/ 218 w 298"/>
                <a:gd name="T31" fmla="*/ 128 h 293"/>
                <a:gd name="T32" fmla="*/ 218 w 298"/>
                <a:gd name="T33" fmla="*/ 128 h 293"/>
                <a:gd name="T34" fmla="*/ 261 w 298"/>
                <a:gd name="T35" fmla="*/ 102 h 293"/>
                <a:gd name="T36" fmla="*/ 241 w 298"/>
                <a:gd name="T37" fmla="*/ 185 h 293"/>
                <a:gd name="T38" fmla="*/ 291 w 298"/>
                <a:gd name="T39" fmla="*/ 61 h 293"/>
                <a:gd name="T40" fmla="*/ 276 w 298"/>
                <a:gd name="T41" fmla="*/ 60 h 293"/>
                <a:gd name="T42" fmla="*/ 215 w 298"/>
                <a:gd name="T43" fmla="*/ 97 h 293"/>
                <a:gd name="T44" fmla="*/ 179 w 298"/>
                <a:gd name="T45" fmla="*/ 36 h 293"/>
                <a:gd name="T46" fmla="*/ 170 w 298"/>
                <a:gd name="T47" fmla="*/ 30 h 293"/>
                <a:gd name="T48" fmla="*/ 160 w 298"/>
                <a:gd name="T49" fmla="*/ 32 h 293"/>
                <a:gd name="T50" fmla="*/ 99 w 298"/>
                <a:gd name="T51" fmla="*/ 68 h 293"/>
                <a:gd name="T52" fmla="*/ 62 w 298"/>
                <a:gd name="T53" fmla="*/ 8 h 293"/>
                <a:gd name="T54" fmla="*/ 48 w 298"/>
                <a:gd name="T55" fmla="*/ 1 h 293"/>
                <a:gd name="T56" fmla="*/ 37 w 298"/>
                <a:gd name="T57" fmla="*/ 11 h 293"/>
                <a:gd name="T58" fmla="*/ 8 w 298"/>
                <a:gd name="T59" fmla="*/ 128 h 293"/>
                <a:gd name="T60" fmla="*/ 23 w 298"/>
                <a:gd name="T61" fmla="*/ 229 h 293"/>
                <a:gd name="T62" fmla="*/ 106 w 298"/>
                <a:gd name="T63" fmla="*/ 289 h 293"/>
                <a:gd name="T64" fmla="*/ 138 w 298"/>
                <a:gd name="T65" fmla="*/ 293 h 293"/>
                <a:gd name="T66" fmla="*/ 268 w 298"/>
                <a:gd name="T67" fmla="*/ 192 h 293"/>
                <a:gd name="T68" fmla="*/ 296 w 298"/>
                <a:gd name="T69" fmla="*/ 76 h 293"/>
                <a:gd name="T70" fmla="*/ 291 w 298"/>
                <a:gd name="T71" fmla="*/ 6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8" h="293">
                  <a:moveTo>
                    <a:pt x="241" y="185"/>
                  </a:moveTo>
                  <a:cubicBezTo>
                    <a:pt x="229" y="233"/>
                    <a:pt x="187" y="266"/>
                    <a:pt x="138" y="266"/>
                  </a:cubicBezTo>
                  <a:cubicBezTo>
                    <a:pt x="129" y="266"/>
                    <a:pt x="121" y="265"/>
                    <a:pt x="112" y="262"/>
                  </a:cubicBezTo>
                  <a:cubicBezTo>
                    <a:pt x="85" y="256"/>
                    <a:pt x="62" y="239"/>
                    <a:pt x="47" y="214"/>
                  </a:cubicBezTo>
                  <a:cubicBezTo>
                    <a:pt x="33" y="190"/>
                    <a:pt x="28" y="162"/>
                    <a:pt x="35" y="134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4" y="98"/>
                    <a:pt x="87" y="100"/>
                    <a:pt x="91" y="101"/>
                  </a:cubicBezTo>
                  <a:cubicBezTo>
                    <a:pt x="94" y="102"/>
                    <a:pt x="98" y="101"/>
                    <a:pt x="101" y="99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91" y="111"/>
                    <a:pt x="191" y="111"/>
                    <a:pt x="191" y="111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24" y="152"/>
                    <a:pt x="122" y="160"/>
                    <a:pt x="126" y="167"/>
                  </a:cubicBezTo>
                  <a:cubicBezTo>
                    <a:pt x="129" y="171"/>
                    <a:pt x="133" y="174"/>
                    <a:pt x="138" y="174"/>
                  </a:cubicBezTo>
                  <a:cubicBezTo>
                    <a:pt x="140" y="174"/>
                    <a:pt x="143" y="173"/>
                    <a:pt x="145" y="172"/>
                  </a:cubicBezTo>
                  <a:cubicBezTo>
                    <a:pt x="218" y="128"/>
                    <a:pt x="218" y="128"/>
                    <a:pt x="218" y="128"/>
                  </a:cubicBezTo>
                  <a:cubicBezTo>
                    <a:pt x="218" y="128"/>
                    <a:pt x="218" y="128"/>
                    <a:pt x="218" y="128"/>
                  </a:cubicBezTo>
                  <a:cubicBezTo>
                    <a:pt x="261" y="102"/>
                    <a:pt x="261" y="102"/>
                    <a:pt x="261" y="102"/>
                  </a:cubicBezTo>
                  <a:lnTo>
                    <a:pt x="241" y="185"/>
                  </a:lnTo>
                  <a:close/>
                  <a:moveTo>
                    <a:pt x="291" y="61"/>
                  </a:moveTo>
                  <a:cubicBezTo>
                    <a:pt x="287" y="58"/>
                    <a:pt x="280" y="58"/>
                    <a:pt x="276" y="60"/>
                  </a:cubicBezTo>
                  <a:cubicBezTo>
                    <a:pt x="215" y="97"/>
                    <a:pt x="215" y="97"/>
                    <a:pt x="215" y="97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77" y="33"/>
                    <a:pt x="174" y="31"/>
                    <a:pt x="170" y="30"/>
                  </a:cubicBezTo>
                  <a:cubicBezTo>
                    <a:pt x="166" y="29"/>
                    <a:pt x="163" y="30"/>
                    <a:pt x="160" y="32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0" y="3"/>
                    <a:pt x="54" y="0"/>
                    <a:pt x="48" y="1"/>
                  </a:cubicBezTo>
                  <a:cubicBezTo>
                    <a:pt x="43" y="2"/>
                    <a:pt x="38" y="6"/>
                    <a:pt x="37" y="11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0" y="162"/>
                    <a:pt x="5" y="198"/>
                    <a:pt x="23" y="229"/>
                  </a:cubicBezTo>
                  <a:cubicBezTo>
                    <a:pt x="42" y="259"/>
                    <a:pt x="71" y="281"/>
                    <a:pt x="106" y="289"/>
                  </a:cubicBezTo>
                  <a:cubicBezTo>
                    <a:pt x="116" y="292"/>
                    <a:pt x="127" y="293"/>
                    <a:pt x="138" y="293"/>
                  </a:cubicBezTo>
                  <a:cubicBezTo>
                    <a:pt x="199" y="293"/>
                    <a:pt x="253" y="252"/>
                    <a:pt x="268" y="192"/>
                  </a:cubicBezTo>
                  <a:cubicBezTo>
                    <a:pt x="296" y="76"/>
                    <a:pt x="296" y="76"/>
                    <a:pt x="296" y="76"/>
                  </a:cubicBezTo>
                  <a:cubicBezTo>
                    <a:pt x="298" y="70"/>
                    <a:pt x="296" y="65"/>
                    <a:pt x="291" y="61"/>
                  </a:cubicBezTo>
                </a:path>
              </a:pathLst>
            </a:custGeom>
            <a:solidFill>
              <a:srgbClr val="CB3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</p:grpSp>
      <p:sp>
        <p:nvSpPr>
          <p:cNvPr id="62" name="Trójkąt równoramienny 61"/>
          <p:cNvSpPr/>
          <p:nvPr userDrawn="1"/>
        </p:nvSpPr>
        <p:spPr>
          <a:xfrm rot="16200000">
            <a:off x="10216896" y="5943600"/>
            <a:ext cx="2121408" cy="1828800"/>
          </a:xfrm>
          <a:prstGeom prst="triangle">
            <a:avLst/>
          </a:prstGeom>
          <a:solidFill>
            <a:srgbClr val="48A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3" name="Trójkąt równoramienny 62"/>
          <p:cNvSpPr/>
          <p:nvPr userDrawn="1"/>
        </p:nvSpPr>
        <p:spPr>
          <a:xfrm rot="5400000">
            <a:off x="-1187698" y="5105401"/>
            <a:ext cx="2121408" cy="1828800"/>
          </a:xfrm>
          <a:prstGeom prst="triangle">
            <a:avLst/>
          </a:prstGeom>
          <a:solidFill>
            <a:srgbClr val="CB33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                    </a:t>
            </a:r>
          </a:p>
        </p:txBody>
      </p:sp>
      <p:sp>
        <p:nvSpPr>
          <p:cNvPr id="64" name="Tytuł 1"/>
          <p:cNvSpPr>
            <a:spLocks noGrp="1"/>
          </p:cNvSpPr>
          <p:nvPr>
            <p:ph type="title"/>
          </p:nvPr>
        </p:nvSpPr>
        <p:spPr>
          <a:xfrm>
            <a:off x="148590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65" name="Symbol zastępczy zawartości 2"/>
          <p:cNvSpPr>
            <a:spLocks noGrp="1"/>
          </p:cNvSpPr>
          <p:nvPr>
            <p:ph idx="1"/>
          </p:nvPr>
        </p:nvSpPr>
        <p:spPr>
          <a:xfrm>
            <a:off x="148590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6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14859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95551B5-2A7E-4F16-A153-E4F2EA6499AA}" type="datetimeFigureOut">
              <a:rPr lang="pl-PL" smtClean="0"/>
              <a:pPr/>
              <a:t>2024-10-11</a:t>
            </a:fld>
            <a:endParaRPr lang="pl-PL"/>
          </a:p>
        </p:txBody>
      </p:sp>
      <p:sp>
        <p:nvSpPr>
          <p:cNvPr id="67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180594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pl-PL"/>
          </a:p>
        </p:txBody>
      </p:sp>
      <p:sp>
        <p:nvSpPr>
          <p:cNvPr id="68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226314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5E520EA-0CA8-43C2-8B33-FAFDA69E85A0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75" name="Content Placeholder 2"/>
          <p:cNvSpPr>
            <a:spLocks noGrp="1"/>
          </p:cNvSpPr>
          <p:nvPr>
            <p:ph sz="half" idx="15"/>
          </p:nvPr>
        </p:nvSpPr>
        <p:spPr>
          <a:xfrm>
            <a:off x="478586" y="1486917"/>
            <a:ext cx="11032832" cy="43415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500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graf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7"/>
          <p:cNvGrpSpPr>
            <a:grpSpLocks noChangeAspect="1"/>
          </p:cNvGrpSpPr>
          <p:nvPr userDrawn="1"/>
        </p:nvGrpSpPr>
        <p:grpSpPr bwMode="auto">
          <a:xfrm>
            <a:off x="479653" y="455386"/>
            <a:ext cx="1803846" cy="691243"/>
            <a:chOff x="2149" y="1512"/>
            <a:chExt cx="3382" cy="1296"/>
          </a:xfrm>
        </p:grpSpPr>
        <p:sp>
          <p:nvSpPr>
            <p:cNvPr id="7" name="AutoShape 16"/>
            <p:cNvSpPr>
              <a:spLocks noChangeAspect="1" noChangeArrowheads="1" noTextEdit="1"/>
            </p:cNvSpPr>
            <p:nvPr/>
          </p:nvSpPr>
          <p:spPr bwMode="auto">
            <a:xfrm>
              <a:off x="2149" y="1512"/>
              <a:ext cx="3382" cy="12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8" name="Freeform 18"/>
            <p:cNvSpPr>
              <a:spLocks noEditPoints="1"/>
            </p:cNvSpPr>
            <p:nvPr/>
          </p:nvSpPr>
          <p:spPr bwMode="auto">
            <a:xfrm>
              <a:off x="2958" y="1820"/>
              <a:ext cx="139" cy="211"/>
            </a:xfrm>
            <a:custGeom>
              <a:avLst/>
              <a:gdLst>
                <a:gd name="T0" fmla="*/ 38 w 72"/>
                <a:gd name="T1" fmla="*/ 54 h 109"/>
                <a:gd name="T2" fmla="*/ 56 w 72"/>
                <a:gd name="T3" fmla="*/ 34 h 109"/>
                <a:gd name="T4" fmla="*/ 38 w 72"/>
                <a:gd name="T5" fmla="*/ 13 h 109"/>
                <a:gd name="T6" fmla="*/ 16 w 72"/>
                <a:gd name="T7" fmla="*/ 13 h 109"/>
                <a:gd name="T8" fmla="*/ 16 w 72"/>
                <a:gd name="T9" fmla="*/ 54 h 109"/>
                <a:gd name="T10" fmla="*/ 38 w 72"/>
                <a:gd name="T11" fmla="*/ 54 h 109"/>
                <a:gd name="T12" fmla="*/ 16 w 72"/>
                <a:gd name="T13" fmla="*/ 108 h 109"/>
                <a:gd name="T14" fmla="*/ 8 w 72"/>
                <a:gd name="T15" fmla="*/ 109 h 109"/>
                <a:gd name="T16" fmla="*/ 0 w 72"/>
                <a:gd name="T17" fmla="*/ 108 h 109"/>
                <a:gd name="T18" fmla="*/ 0 w 72"/>
                <a:gd name="T19" fmla="*/ 0 h 109"/>
                <a:gd name="T20" fmla="*/ 40 w 72"/>
                <a:gd name="T21" fmla="*/ 0 h 109"/>
                <a:gd name="T22" fmla="*/ 72 w 72"/>
                <a:gd name="T23" fmla="*/ 34 h 109"/>
                <a:gd name="T24" fmla="*/ 40 w 72"/>
                <a:gd name="T25" fmla="*/ 67 h 109"/>
                <a:gd name="T26" fmla="*/ 16 w 72"/>
                <a:gd name="T27" fmla="*/ 67 h 109"/>
                <a:gd name="T28" fmla="*/ 16 w 72"/>
                <a:gd name="T29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2" h="109">
                  <a:moveTo>
                    <a:pt x="38" y="54"/>
                  </a:moveTo>
                  <a:cubicBezTo>
                    <a:pt x="50" y="54"/>
                    <a:pt x="56" y="46"/>
                    <a:pt x="56" y="34"/>
                  </a:cubicBezTo>
                  <a:cubicBezTo>
                    <a:pt x="56" y="21"/>
                    <a:pt x="50" y="13"/>
                    <a:pt x="38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6" y="54"/>
                    <a:pt x="16" y="54"/>
                    <a:pt x="16" y="54"/>
                  </a:cubicBezTo>
                  <a:lnTo>
                    <a:pt x="38" y="54"/>
                  </a:lnTo>
                  <a:close/>
                  <a:moveTo>
                    <a:pt x="16" y="108"/>
                  </a:moveTo>
                  <a:cubicBezTo>
                    <a:pt x="16" y="108"/>
                    <a:pt x="13" y="109"/>
                    <a:pt x="8" y="109"/>
                  </a:cubicBezTo>
                  <a:cubicBezTo>
                    <a:pt x="3" y="109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60" y="0"/>
                    <a:pt x="72" y="14"/>
                    <a:pt x="72" y="34"/>
                  </a:cubicBezTo>
                  <a:cubicBezTo>
                    <a:pt x="72" y="53"/>
                    <a:pt x="60" y="67"/>
                    <a:pt x="40" y="67"/>
                  </a:cubicBezTo>
                  <a:cubicBezTo>
                    <a:pt x="16" y="67"/>
                    <a:pt x="16" y="67"/>
                    <a:pt x="16" y="67"/>
                  </a:cubicBezTo>
                  <a:lnTo>
                    <a:pt x="16" y="10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9" name="Freeform 19"/>
            <p:cNvSpPr>
              <a:spLocks noEditPoints="1"/>
            </p:cNvSpPr>
            <p:nvPr/>
          </p:nvSpPr>
          <p:spPr bwMode="auto">
            <a:xfrm>
              <a:off x="3116" y="1874"/>
              <a:ext cx="120" cy="161"/>
            </a:xfrm>
            <a:custGeom>
              <a:avLst/>
              <a:gdLst>
                <a:gd name="T0" fmla="*/ 31 w 62"/>
                <a:gd name="T1" fmla="*/ 44 h 83"/>
                <a:gd name="T2" fmla="*/ 16 w 62"/>
                <a:gd name="T3" fmla="*/ 57 h 83"/>
                <a:gd name="T4" fmla="*/ 29 w 62"/>
                <a:gd name="T5" fmla="*/ 71 h 83"/>
                <a:gd name="T6" fmla="*/ 46 w 62"/>
                <a:gd name="T7" fmla="*/ 50 h 83"/>
                <a:gd name="T8" fmla="*/ 46 w 62"/>
                <a:gd name="T9" fmla="*/ 45 h 83"/>
                <a:gd name="T10" fmla="*/ 31 w 62"/>
                <a:gd name="T11" fmla="*/ 44 h 83"/>
                <a:gd name="T12" fmla="*/ 33 w 62"/>
                <a:gd name="T13" fmla="*/ 0 h 83"/>
                <a:gd name="T14" fmla="*/ 62 w 62"/>
                <a:gd name="T15" fmla="*/ 29 h 83"/>
                <a:gd name="T16" fmla="*/ 62 w 62"/>
                <a:gd name="T17" fmla="*/ 80 h 83"/>
                <a:gd name="T18" fmla="*/ 56 w 62"/>
                <a:gd name="T19" fmla="*/ 81 h 83"/>
                <a:gd name="T20" fmla="*/ 50 w 62"/>
                <a:gd name="T21" fmla="*/ 80 h 83"/>
                <a:gd name="T22" fmla="*/ 47 w 62"/>
                <a:gd name="T23" fmla="*/ 70 h 83"/>
                <a:gd name="T24" fmla="*/ 24 w 62"/>
                <a:gd name="T25" fmla="*/ 83 h 83"/>
                <a:gd name="T26" fmla="*/ 0 w 62"/>
                <a:gd name="T27" fmla="*/ 57 h 83"/>
                <a:gd name="T28" fmla="*/ 29 w 62"/>
                <a:gd name="T29" fmla="*/ 34 h 83"/>
                <a:gd name="T30" fmla="*/ 46 w 62"/>
                <a:gd name="T31" fmla="*/ 35 h 83"/>
                <a:gd name="T32" fmla="*/ 46 w 62"/>
                <a:gd name="T33" fmla="*/ 29 h 83"/>
                <a:gd name="T34" fmla="*/ 31 w 62"/>
                <a:gd name="T35" fmla="*/ 13 h 83"/>
                <a:gd name="T36" fmla="*/ 11 w 62"/>
                <a:gd name="T37" fmla="*/ 17 h 83"/>
                <a:gd name="T38" fmla="*/ 7 w 62"/>
                <a:gd name="T39" fmla="*/ 12 h 83"/>
                <a:gd name="T40" fmla="*/ 6 w 62"/>
                <a:gd name="T41" fmla="*/ 6 h 83"/>
                <a:gd name="T42" fmla="*/ 33 w 62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2" h="83">
                  <a:moveTo>
                    <a:pt x="31" y="44"/>
                  </a:moveTo>
                  <a:cubicBezTo>
                    <a:pt x="21" y="44"/>
                    <a:pt x="16" y="48"/>
                    <a:pt x="16" y="57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3" y="0"/>
                  </a:moveTo>
                  <a:cubicBezTo>
                    <a:pt x="55" y="0"/>
                    <a:pt x="62" y="10"/>
                    <a:pt x="62" y="29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2" y="80"/>
                    <a:pt x="60" y="81"/>
                    <a:pt x="56" y="81"/>
                  </a:cubicBezTo>
                  <a:cubicBezTo>
                    <a:pt x="52" y="81"/>
                    <a:pt x="50" y="80"/>
                    <a:pt x="50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4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3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3" y="13"/>
                    <a:pt x="31" y="13"/>
                  </a:cubicBezTo>
                  <a:cubicBezTo>
                    <a:pt x="20" y="13"/>
                    <a:pt x="11" y="17"/>
                    <a:pt x="11" y="17"/>
                  </a:cubicBezTo>
                  <a:cubicBezTo>
                    <a:pt x="11" y="16"/>
                    <a:pt x="9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8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0" name="Freeform 20"/>
            <p:cNvSpPr>
              <a:spLocks noEditPoints="1"/>
            </p:cNvSpPr>
            <p:nvPr/>
          </p:nvSpPr>
          <p:spPr bwMode="auto">
            <a:xfrm>
              <a:off x="3276" y="1803"/>
              <a:ext cx="118" cy="228"/>
            </a:xfrm>
            <a:custGeom>
              <a:avLst/>
              <a:gdLst>
                <a:gd name="T0" fmla="*/ 26 w 61"/>
                <a:gd name="T1" fmla="*/ 27 h 118"/>
                <a:gd name="T2" fmla="*/ 17 w 61"/>
                <a:gd name="T3" fmla="*/ 22 h 118"/>
                <a:gd name="T4" fmla="*/ 32 w 61"/>
                <a:gd name="T5" fmla="*/ 1 h 118"/>
                <a:gd name="T6" fmla="*/ 45 w 61"/>
                <a:gd name="T7" fmla="*/ 7 h 118"/>
                <a:gd name="T8" fmla="*/ 26 w 61"/>
                <a:gd name="T9" fmla="*/ 27 h 118"/>
                <a:gd name="T10" fmla="*/ 61 w 61"/>
                <a:gd name="T11" fmla="*/ 117 h 118"/>
                <a:gd name="T12" fmla="*/ 54 w 61"/>
                <a:gd name="T13" fmla="*/ 118 h 118"/>
                <a:gd name="T14" fmla="*/ 46 w 61"/>
                <a:gd name="T15" fmla="*/ 117 h 118"/>
                <a:gd name="T16" fmla="*/ 46 w 61"/>
                <a:gd name="T17" fmla="*/ 63 h 118"/>
                <a:gd name="T18" fmla="*/ 32 w 61"/>
                <a:gd name="T19" fmla="*/ 49 h 118"/>
                <a:gd name="T20" fmla="*/ 15 w 61"/>
                <a:gd name="T21" fmla="*/ 59 h 118"/>
                <a:gd name="T22" fmla="*/ 15 w 61"/>
                <a:gd name="T23" fmla="*/ 117 h 118"/>
                <a:gd name="T24" fmla="*/ 8 w 61"/>
                <a:gd name="T25" fmla="*/ 118 h 118"/>
                <a:gd name="T26" fmla="*/ 0 w 61"/>
                <a:gd name="T27" fmla="*/ 117 h 118"/>
                <a:gd name="T28" fmla="*/ 0 w 61"/>
                <a:gd name="T29" fmla="*/ 40 h 118"/>
                <a:gd name="T30" fmla="*/ 8 w 61"/>
                <a:gd name="T31" fmla="*/ 39 h 118"/>
                <a:gd name="T32" fmla="*/ 15 w 61"/>
                <a:gd name="T33" fmla="*/ 40 h 118"/>
                <a:gd name="T34" fmla="*/ 15 w 61"/>
                <a:gd name="T35" fmla="*/ 47 h 118"/>
                <a:gd name="T36" fmla="*/ 38 w 61"/>
                <a:gd name="T37" fmla="*/ 37 h 118"/>
                <a:gd name="T38" fmla="*/ 61 w 61"/>
                <a:gd name="T39" fmla="*/ 60 h 118"/>
                <a:gd name="T40" fmla="*/ 61 w 61"/>
                <a:gd name="T41" fmla="*/ 11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1" h="118">
                  <a:moveTo>
                    <a:pt x="26" y="27"/>
                  </a:moveTo>
                  <a:cubicBezTo>
                    <a:pt x="22" y="26"/>
                    <a:pt x="19" y="25"/>
                    <a:pt x="17" y="22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6" y="0"/>
                    <a:pt x="42" y="3"/>
                    <a:pt x="45" y="7"/>
                  </a:cubicBezTo>
                  <a:lnTo>
                    <a:pt x="26" y="27"/>
                  </a:lnTo>
                  <a:close/>
                  <a:moveTo>
                    <a:pt x="61" y="117"/>
                  </a:moveTo>
                  <a:cubicBezTo>
                    <a:pt x="61" y="117"/>
                    <a:pt x="59" y="118"/>
                    <a:pt x="54" y="118"/>
                  </a:cubicBezTo>
                  <a:cubicBezTo>
                    <a:pt x="49" y="118"/>
                    <a:pt x="46" y="117"/>
                    <a:pt x="46" y="117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54"/>
                    <a:pt x="42" y="49"/>
                    <a:pt x="32" y="49"/>
                  </a:cubicBezTo>
                  <a:cubicBezTo>
                    <a:pt x="25" y="49"/>
                    <a:pt x="19" y="53"/>
                    <a:pt x="15" y="59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15" y="117"/>
                    <a:pt x="12" y="118"/>
                    <a:pt x="8" y="118"/>
                  </a:cubicBezTo>
                  <a:cubicBezTo>
                    <a:pt x="2" y="118"/>
                    <a:pt x="0" y="117"/>
                    <a:pt x="0" y="11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0"/>
                    <a:pt x="2" y="39"/>
                    <a:pt x="8" y="39"/>
                  </a:cubicBezTo>
                  <a:cubicBezTo>
                    <a:pt x="12" y="39"/>
                    <a:pt x="15" y="40"/>
                    <a:pt x="15" y="40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20" y="41"/>
                    <a:pt x="28" y="37"/>
                    <a:pt x="38" y="37"/>
                  </a:cubicBezTo>
                  <a:cubicBezTo>
                    <a:pt x="53" y="37"/>
                    <a:pt x="61" y="46"/>
                    <a:pt x="61" y="60"/>
                  </a:cubicBezTo>
                  <a:lnTo>
                    <a:pt x="61" y="11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1" name="Freeform 21"/>
            <p:cNvSpPr>
              <a:spLocks/>
            </p:cNvSpPr>
            <p:nvPr/>
          </p:nvSpPr>
          <p:spPr bwMode="auto">
            <a:xfrm>
              <a:off x="3429" y="1874"/>
              <a:ext cx="104" cy="161"/>
            </a:xfrm>
            <a:custGeom>
              <a:avLst/>
              <a:gdLst>
                <a:gd name="T0" fmla="*/ 29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0 w 54"/>
                <a:gd name="T7" fmla="*/ 13 h 83"/>
                <a:gd name="T8" fmla="*/ 15 w 54"/>
                <a:gd name="T9" fmla="*/ 23 h 83"/>
                <a:gd name="T10" fmla="*/ 34 w 54"/>
                <a:gd name="T11" fmla="*/ 36 h 83"/>
                <a:gd name="T12" fmla="*/ 54 w 54"/>
                <a:gd name="T13" fmla="*/ 58 h 83"/>
                <a:gd name="T14" fmla="*/ 25 w 54"/>
                <a:gd name="T15" fmla="*/ 83 h 83"/>
                <a:gd name="T16" fmla="*/ 0 w 54"/>
                <a:gd name="T17" fmla="*/ 77 h 83"/>
                <a:gd name="T18" fmla="*/ 4 w 54"/>
                <a:gd name="T19" fmla="*/ 66 h 83"/>
                <a:gd name="T20" fmla="*/ 25 w 54"/>
                <a:gd name="T21" fmla="*/ 70 h 83"/>
                <a:gd name="T22" fmla="*/ 39 w 54"/>
                <a:gd name="T23" fmla="*/ 59 h 83"/>
                <a:gd name="T24" fmla="*/ 22 w 54"/>
                <a:gd name="T25" fmla="*/ 46 h 83"/>
                <a:gd name="T26" fmla="*/ 0 w 54"/>
                <a:gd name="T27" fmla="*/ 24 h 83"/>
                <a:gd name="T28" fmla="*/ 29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9" y="0"/>
                  </a:moveTo>
                  <a:cubicBezTo>
                    <a:pt x="44" y="0"/>
                    <a:pt x="50" y="4"/>
                    <a:pt x="50" y="4"/>
                  </a:cubicBezTo>
                  <a:cubicBezTo>
                    <a:pt x="50" y="8"/>
                    <a:pt x="49" y="13"/>
                    <a:pt x="46" y="15"/>
                  </a:cubicBezTo>
                  <a:cubicBezTo>
                    <a:pt x="46" y="15"/>
                    <a:pt x="39" y="13"/>
                    <a:pt x="30" y="13"/>
                  </a:cubicBezTo>
                  <a:cubicBezTo>
                    <a:pt x="20" y="13"/>
                    <a:pt x="15" y="16"/>
                    <a:pt x="15" y="23"/>
                  </a:cubicBezTo>
                  <a:cubicBezTo>
                    <a:pt x="15" y="31"/>
                    <a:pt x="24" y="33"/>
                    <a:pt x="34" y="36"/>
                  </a:cubicBezTo>
                  <a:cubicBezTo>
                    <a:pt x="44" y="39"/>
                    <a:pt x="54" y="44"/>
                    <a:pt x="54" y="58"/>
                  </a:cubicBezTo>
                  <a:cubicBezTo>
                    <a:pt x="54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5" y="70"/>
                  </a:cubicBezTo>
                  <a:cubicBezTo>
                    <a:pt x="34" y="70"/>
                    <a:pt x="39" y="66"/>
                    <a:pt x="39" y="59"/>
                  </a:cubicBezTo>
                  <a:cubicBezTo>
                    <a:pt x="39" y="51"/>
                    <a:pt x="31" y="49"/>
                    <a:pt x="22" y="46"/>
                  </a:cubicBezTo>
                  <a:cubicBezTo>
                    <a:pt x="12" y="43"/>
                    <a:pt x="0" y="39"/>
                    <a:pt x="0" y="24"/>
                  </a:cubicBezTo>
                  <a:cubicBezTo>
                    <a:pt x="0" y="10"/>
                    <a:pt x="10" y="0"/>
                    <a:pt x="29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auto">
            <a:xfrm>
              <a:off x="3552" y="1843"/>
              <a:ext cx="97" cy="192"/>
            </a:xfrm>
            <a:custGeom>
              <a:avLst/>
              <a:gdLst>
                <a:gd name="T0" fmla="*/ 27 w 50"/>
                <a:gd name="T1" fmla="*/ 69 h 99"/>
                <a:gd name="T2" fmla="*/ 42 w 50"/>
                <a:gd name="T3" fmla="*/ 86 h 99"/>
                <a:gd name="T4" fmla="*/ 49 w 50"/>
                <a:gd name="T5" fmla="*/ 86 h 99"/>
                <a:gd name="T6" fmla="*/ 50 w 50"/>
                <a:gd name="T7" fmla="*/ 92 h 99"/>
                <a:gd name="T8" fmla="*/ 49 w 50"/>
                <a:gd name="T9" fmla="*/ 97 h 99"/>
                <a:gd name="T10" fmla="*/ 38 w 50"/>
                <a:gd name="T11" fmla="*/ 99 h 99"/>
                <a:gd name="T12" fmla="*/ 12 w 50"/>
                <a:gd name="T13" fmla="*/ 69 h 99"/>
                <a:gd name="T14" fmla="*/ 12 w 50"/>
                <a:gd name="T15" fmla="*/ 29 h 99"/>
                <a:gd name="T16" fmla="*/ 1 w 50"/>
                <a:gd name="T17" fmla="*/ 29 h 99"/>
                <a:gd name="T18" fmla="*/ 0 w 50"/>
                <a:gd name="T19" fmla="*/ 23 h 99"/>
                <a:gd name="T20" fmla="*/ 1 w 50"/>
                <a:gd name="T21" fmla="*/ 18 h 99"/>
                <a:gd name="T22" fmla="*/ 12 w 50"/>
                <a:gd name="T23" fmla="*/ 18 h 99"/>
                <a:gd name="T24" fmla="*/ 12 w 50"/>
                <a:gd name="T25" fmla="*/ 4 h 99"/>
                <a:gd name="T26" fmla="*/ 27 w 50"/>
                <a:gd name="T27" fmla="*/ 1 h 99"/>
                <a:gd name="T28" fmla="*/ 27 w 50"/>
                <a:gd name="T29" fmla="*/ 18 h 99"/>
                <a:gd name="T30" fmla="*/ 47 w 50"/>
                <a:gd name="T31" fmla="*/ 18 h 99"/>
                <a:gd name="T32" fmla="*/ 48 w 50"/>
                <a:gd name="T33" fmla="*/ 23 h 99"/>
                <a:gd name="T34" fmla="*/ 47 w 50"/>
                <a:gd name="T35" fmla="*/ 29 h 99"/>
                <a:gd name="T36" fmla="*/ 27 w 50"/>
                <a:gd name="T37" fmla="*/ 29 h 99"/>
                <a:gd name="T38" fmla="*/ 27 w 50"/>
                <a:gd name="T39" fmla="*/ 6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99">
                  <a:moveTo>
                    <a:pt x="27" y="69"/>
                  </a:moveTo>
                  <a:cubicBezTo>
                    <a:pt x="27" y="82"/>
                    <a:pt x="32" y="86"/>
                    <a:pt x="42" y="86"/>
                  </a:cubicBezTo>
                  <a:cubicBezTo>
                    <a:pt x="45" y="86"/>
                    <a:pt x="49" y="86"/>
                    <a:pt x="49" y="86"/>
                  </a:cubicBezTo>
                  <a:cubicBezTo>
                    <a:pt x="49" y="86"/>
                    <a:pt x="50" y="88"/>
                    <a:pt x="50" y="92"/>
                  </a:cubicBezTo>
                  <a:cubicBezTo>
                    <a:pt x="50" y="95"/>
                    <a:pt x="49" y="97"/>
                    <a:pt x="49" y="97"/>
                  </a:cubicBezTo>
                  <a:cubicBezTo>
                    <a:pt x="46" y="98"/>
                    <a:pt x="42" y="99"/>
                    <a:pt x="38" y="99"/>
                  </a:cubicBezTo>
                  <a:cubicBezTo>
                    <a:pt x="20" y="99"/>
                    <a:pt x="12" y="88"/>
                    <a:pt x="12" y="69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0" y="27"/>
                    <a:pt x="0" y="23"/>
                  </a:cubicBezTo>
                  <a:cubicBezTo>
                    <a:pt x="0" y="20"/>
                    <a:pt x="1" y="18"/>
                    <a:pt x="1" y="1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6" y="2"/>
                    <a:pt x="22" y="0"/>
                    <a:pt x="27" y="1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47" y="18"/>
                    <a:pt x="47" y="18"/>
                    <a:pt x="47" y="18"/>
                  </a:cubicBezTo>
                  <a:cubicBezTo>
                    <a:pt x="47" y="18"/>
                    <a:pt x="48" y="20"/>
                    <a:pt x="48" y="23"/>
                  </a:cubicBezTo>
                  <a:cubicBezTo>
                    <a:pt x="48" y="27"/>
                    <a:pt x="47" y="29"/>
                    <a:pt x="47" y="29"/>
                  </a:cubicBezTo>
                  <a:cubicBezTo>
                    <a:pt x="27" y="29"/>
                    <a:pt x="27" y="29"/>
                    <a:pt x="27" y="29"/>
                  </a:cubicBezTo>
                  <a:lnTo>
                    <a:pt x="27" y="69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3" name="Freeform 23"/>
            <p:cNvSpPr>
              <a:spLocks/>
            </p:cNvSpPr>
            <p:nvPr/>
          </p:nvSpPr>
          <p:spPr bwMode="auto">
            <a:xfrm>
              <a:off x="3662" y="1878"/>
              <a:ext cx="219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5 h 79"/>
                <a:gd name="T4" fmla="*/ 56 w 113"/>
                <a:gd name="T5" fmla="*/ 15 h 79"/>
                <a:gd name="T6" fmla="*/ 52 w 113"/>
                <a:gd name="T7" fmla="*/ 37 h 79"/>
                <a:gd name="T8" fmla="*/ 40 w 113"/>
                <a:gd name="T9" fmla="*/ 78 h 79"/>
                <a:gd name="T10" fmla="*/ 32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8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2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2 w 113"/>
                <a:gd name="T39" fmla="*/ 64 h 79"/>
                <a:gd name="T40" fmla="*/ 86 w 113"/>
                <a:gd name="T41" fmla="*/ 49 h 79"/>
                <a:gd name="T42" fmla="*/ 100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3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2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5"/>
                    <a:pt x="31" y="61"/>
                    <a:pt x="32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3" y="60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5"/>
                    <a:pt x="81" y="61"/>
                    <a:pt x="81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2" y="61"/>
                    <a:pt x="83" y="56"/>
                    <a:pt x="86" y="49"/>
                  </a:cubicBezTo>
                  <a:cubicBezTo>
                    <a:pt x="100" y="1"/>
                    <a:pt x="100" y="1"/>
                    <a:pt x="100" y="1"/>
                  </a:cubicBezTo>
                  <a:cubicBezTo>
                    <a:pt x="100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5" y="79"/>
                    <a:pt x="81" y="79"/>
                  </a:cubicBezTo>
                  <a:cubicBezTo>
                    <a:pt x="78" y="79"/>
                    <a:pt x="76" y="79"/>
                    <a:pt x="73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4" name="Freeform 24"/>
            <p:cNvSpPr>
              <a:spLocks noEditPoints="1"/>
            </p:cNvSpPr>
            <p:nvPr/>
          </p:nvSpPr>
          <p:spPr bwMode="auto">
            <a:xfrm>
              <a:off x="3900" y="1874"/>
              <a:ext cx="129" cy="161"/>
            </a:xfrm>
            <a:custGeom>
              <a:avLst/>
              <a:gdLst>
                <a:gd name="T0" fmla="*/ 33 w 67"/>
                <a:gd name="T1" fmla="*/ 12 h 83"/>
                <a:gd name="T2" fmla="*/ 15 w 67"/>
                <a:gd name="T3" fmla="*/ 41 h 83"/>
                <a:gd name="T4" fmla="*/ 33 w 67"/>
                <a:gd name="T5" fmla="*/ 71 h 83"/>
                <a:gd name="T6" fmla="*/ 51 w 67"/>
                <a:gd name="T7" fmla="*/ 41 h 83"/>
                <a:gd name="T8" fmla="*/ 33 w 67"/>
                <a:gd name="T9" fmla="*/ 12 h 83"/>
                <a:gd name="T10" fmla="*/ 33 w 67"/>
                <a:gd name="T11" fmla="*/ 0 h 83"/>
                <a:gd name="T12" fmla="*/ 67 w 67"/>
                <a:gd name="T13" fmla="*/ 41 h 83"/>
                <a:gd name="T14" fmla="*/ 33 w 67"/>
                <a:gd name="T15" fmla="*/ 83 h 83"/>
                <a:gd name="T16" fmla="*/ 0 w 67"/>
                <a:gd name="T17" fmla="*/ 41 h 83"/>
                <a:gd name="T18" fmla="*/ 33 w 6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83">
                  <a:moveTo>
                    <a:pt x="33" y="12"/>
                  </a:moveTo>
                  <a:cubicBezTo>
                    <a:pt x="22" y="12"/>
                    <a:pt x="15" y="18"/>
                    <a:pt x="15" y="41"/>
                  </a:cubicBezTo>
                  <a:cubicBezTo>
                    <a:pt x="15" y="65"/>
                    <a:pt x="22" y="71"/>
                    <a:pt x="33" y="71"/>
                  </a:cubicBezTo>
                  <a:cubicBezTo>
                    <a:pt x="44" y="71"/>
                    <a:pt x="51" y="65"/>
                    <a:pt x="51" y="41"/>
                  </a:cubicBezTo>
                  <a:cubicBezTo>
                    <a:pt x="51" y="18"/>
                    <a:pt x="44" y="12"/>
                    <a:pt x="33" y="12"/>
                  </a:cubicBezTo>
                  <a:moveTo>
                    <a:pt x="33" y="0"/>
                  </a:moveTo>
                  <a:cubicBezTo>
                    <a:pt x="54" y="0"/>
                    <a:pt x="67" y="12"/>
                    <a:pt x="67" y="41"/>
                  </a:cubicBezTo>
                  <a:cubicBezTo>
                    <a:pt x="67" y="71"/>
                    <a:pt x="54" y="83"/>
                    <a:pt x="33" y="83"/>
                  </a:cubicBezTo>
                  <a:cubicBezTo>
                    <a:pt x="13" y="83"/>
                    <a:pt x="0" y="71"/>
                    <a:pt x="0" y="41"/>
                  </a:cubicBezTo>
                  <a:cubicBezTo>
                    <a:pt x="0" y="12"/>
                    <a:pt x="13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5" name="Freeform 25"/>
            <p:cNvSpPr>
              <a:spLocks/>
            </p:cNvSpPr>
            <p:nvPr/>
          </p:nvSpPr>
          <p:spPr bwMode="auto">
            <a:xfrm>
              <a:off x="4049" y="1878"/>
              <a:ext cx="218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5 h 79"/>
                <a:gd name="T4" fmla="*/ 56 w 113"/>
                <a:gd name="T5" fmla="*/ 15 h 79"/>
                <a:gd name="T6" fmla="*/ 52 w 113"/>
                <a:gd name="T7" fmla="*/ 37 h 79"/>
                <a:gd name="T8" fmla="*/ 40 w 113"/>
                <a:gd name="T9" fmla="*/ 78 h 79"/>
                <a:gd name="T10" fmla="*/ 31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7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1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1 w 113"/>
                <a:gd name="T39" fmla="*/ 64 h 79"/>
                <a:gd name="T40" fmla="*/ 85 w 113"/>
                <a:gd name="T41" fmla="*/ 49 h 79"/>
                <a:gd name="T42" fmla="*/ 99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2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5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1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2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5"/>
                    <a:pt x="31" y="61"/>
                    <a:pt x="31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0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5"/>
                    <a:pt x="81" y="61"/>
                    <a:pt x="81" y="64"/>
                  </a:cubicBezTo>
                  <a:cubicBezTo>
                    <a:pt x="81" y="64"/>
                    <a:pt x="81" y="64"/>
                    <a:pt x="81" y="64"/>
                  </a:cubicBezTo>
                  <a:cubicBezTo>
                    <a:pt x="82" y="61"/>
                    <a:pt x="83" y="56"/>
                    <a:pt x="85" y="49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4" y="79"/>
                    <a:pt x="81" y="79"/>
                  </a:cubicBezTo>
                  <a:cubicBezTo>
                    <a:pt x="78" y="79"/>
                    <a:pt x="75" y="79"/>
                    <a:pt x="72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6" name="Freeform 26"/>
            <p:cNvSpPr>
              <a:spLocks/>
            </p:cNvSpPr>
            <p:nvPr/>
          </p:nvSpPr>
          <p:spPr bwMode="auto">
            <a:xfrm>
              <a:off x="4278" y="1878"/>
              <a:ext cx="141" cy="227"/>
            </a:xfrm>
            <a:custGeom>
              <a:avLst/>
              <a:gdLst>
                <a:gd name="T0" fmla="*/ 44 w 73"/>
                <a:gd name="T1" fmla="*/ 91 h 117"/>
                <a:gd name="T2" fmla="*/ 17 w 73"/>
                <a:gd name="T3" fmla="*/ 117 h 117"/>
                <a:gd name="T4" fmla="*/ 9 w 73"/>
                <a:gd name="T5" fmla="*/ 115 h 117"/>
                <a:gd name="T6" fmla="*/ 8 w 73"/>
                <a:gd name="T7" fmla="*/ 110 h 117"/>
                <a:gd name="T8" fmla="*/ 9 w 73"/>
                <a:gd name="T9" fmla="*/ 104 h 117"/>
                <a:gd name="T10" fmla="*/ 16 w 73"/>
                <a:gd name="T11" fmla="*/ 104 h 117"/>
                <a:gd name="T12" fmla="*/ 31 w 73"/>
                <a:gd name="T13" fmla="*/ 88 h 117"/>
                <a:gd name="T14" fmla="*/ 34 w 73"/>
                <a:gd name="T15" fmla="*/ 79 h 117"/>
                <a:gd name="T16" fmla="*/ 29 w 73"/>
                <a:gd name="T17" fmla="*/ 78 h 117"/>
                <a:gd name="T18" fmla="*/ 0 w 73"/>
                <a:gd name="T19" fmla="*/ 1 h 117"/>
                <a:gd name="T20" fmla="*/ 8 w 73"/>
                <a:gd name="T21" fmla="*/ 0 h 117"/>
                <a:gd name="T22" fmla="*/ 16 w 73"/>
                <a:gd name="T23" fmla="*/ 1 h 117"/>
                <a:gd name="T24" fmla="*/ 33 w 73"/>
                <a:gd name="T25" fmla="*/ 47 h 117"/>
                <a:gd name="T26" fmla="*/ 38 w 73"/>
                <a:gd name="T27" fmla="*/ 64 h 117"/>
                <a:gd name="T28" fmla="*/ 39 w 73"/>
                <a:gd name="T29" fmla="*/ 64 h 117"/>
                <a:gd name="T30" fmla="*/ 44 w 73"/>
                <a:gd name="T31" fmla="*/ 47 h 117"/>
                <a:gd name="T32" fmla="*/ 59 w 73"/>
                <a:gd name="T33" fmla="*/ 1 h 117"/>
                <a:gd name="T34" fmla="*/ 66 w 73"/>
                <a:gd name="T35" fmla="*/ 0 h 117"/>
                <a:gd name="T36" fmla="*/ 73 w 73"/>
                <a:gd name="T37" fmla="*/ 1 h 117"/>
                <a:gd name="T38" fmla="*/ 44 w 73"/>
                <a:gd name="T39" fmla="*/ 9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17">
                  <a:moveTo>
                    <a:pt x="44" y="91"/>
                  </a:moveTo>
                  <a:cubicBezTo>
                    <a:pt x="39" y="107"/>
                    <a:pt x="34" y="117"/>
                    <a:pt x="17" y="117"/>
                  </a:cubicBezTo>
                  <a:cubicBezTo>
                    <a:pt x="12" y="117"/>
                    <a:pt x="9" y="115"/>
                    <a:pt x="9" y="115"/>
                  </a:cubicBezTo>
                  <a:cubicBezTo>
                    <a:pt x="9" y="115"/>
                    <a:pt x="8" y="113"/>
                    <a:pt x="8" y="110"/>
                  </a:cubicBezTo>
                  <a:cubicBezTo>
                    <a:pt x="8" y="106"/>
                    <a:pt x="9" y="104"/>
                    <a:pt x="9" y="104"/>
                  </a:cubicBezTo>
                  <a:cubicBezTo>
                    <a:pt x="9" y="104"/>
                    <a:pt x="12" y="104"/>
                    <a:pt x="16" y="104"/>
                  </a:cubicBezTo>
                  <a:cubicBezTo>
                    <a:pt x="23" y="104"/>
                    <a:pt x="26" y="102"/>
                    <a:pt x="31" y="88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2" y="79"/>
                    <a:pt x="31" y="79"/>
                    <a:pt x="29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7" y="57"/>
                    <a:pt x="38" y="64"/>
                    <a:pt x="38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64"/>
                    <a:pt x="41" y="57"/>
                    <a:pt x="44" y="47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61" y="0"/>
                    <a:pt x="66" y="0"/>
                  </a:cubicBezTo>
                  <a:cubicBezTo>
                    <a:pt x="71" y="0"/>
                    <a:pt x="73" y="1"/>
                    <a:pt x="73" y="1"/>
                  </a:cubicBezTo>
                  <a:lnTo>
                    <a:pt x="44" y="9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7" name="Freeform 27"/>
            <p:cNvSpPr>
              <a:spLocks/>
            </p:cNvSpPr>
            <p:nvPr/>
          </p:nvSpPr>
          <p:spPr bwMode="auto">
            <a:xfrm>
              <a:off x="4512" y="1820"/>
              <a:ext cx="118" cy="211"/>
            </a:xfrm>
            <a:custGeom>
              <a:avLst/>
              <a:gdLst>
                <a:gd name="T0" fmla="*/ 15 w 61"/>
                <a:gd name="T1" fmla="*/ 108 h 109"/>
                <a:gd name="T2" fmla="*/ 7 w 61"/>
                <a:gd name="T3" fmla="*/ 109 h 109"/>
                <a:gd name="T4" fmla="*/ 0 w 61"/>
                <a:gd name="T5" fmla="*/ 108 h 109"/>
                <a:gd name="T6" fmla="*/ 0 w 61"/>
                <a:gd name="T7" fmla="*/ 0 h 109"/>
                <a:gd name="T8" fmla="*/ 60 w 61"/>
                <a:gd name="T9" fmla="*/ 0 h 109"/>
                <a:gd name="T10" fmla="*/ 61 w 61"/>
                <a:gd name="T11" fmla="*/ 7 h 109"/>
                <a:gd name="T12" fmla="*/ 60 w 61"/>
                <a:gd name="T13" fmla="*/ 13 h 109"/>
                <a:gd name="T14" fmla="*/ 15 w 61"/>
                <a:gd name="T15" fmla="*/ 13 h 109"/>
                <a:gd name="T16" fmla="*/ 15 w 61"/>
                <a:gd name="T17" fmla="*/ 50 h 109"/>
                <a:gd name="T18" fmla="*/ 55 w 61"/>
                <a:gd name="T19" fmla="*/ 50 h 109"/>
                <a:gd name="T20" fmla="*/ 56 w 61"/>
                <a:gd name="T21" fmla="*/ 56 h 109"/>
                <a:gd name="T22" fmla="*/ 55 w 61"/>
                <a:gd name="T23" fmla="*/ 62 h 109"/>
                <a:gd name="T24" fmla="*/ 15 w 61"/>
                <a:gd name="T25" fmla="*/ 62 h 109"/>
                <a:gd name="T26" fmla="*/ 15 w 61"/>
                <a:gd name="T27" fmla="*/ 108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1" h="109">
                  <a:moveTo>
                    <a:pt x="15" y="108"/>
                  </a:moveTo>
                  <a:cubicBezTo>
                    <a:pt x="15" y="108"/>
                    <a:pt x="13" y="109"/>
                    <a:pt x="7" y="109"/>
                  </a:cubicBezTo>
                  <a:cubicBezTo>
                    <a:pt x="2" y="109"/>
                    <a:pt x="0" y="108"/>
                    <a:pt x="0" y="10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1" y="2"/>
                    <a:pt x="61" y="4"/>
                    <a:pt x="61" y="7"/>
                  </a:cubicBezTo>
                  <a:cubicBezTo>
                    <a:pt x="61" y="9"/>
                    <a:pt x="61" y="11"/>
                    <a:pt x="60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55" y="50"/>
                    <a:pt x="55" y="50"/>
                    <a:pt x="55" y="50"/>
                  </a:cubicBezTo>
                  <a:cubicBezTo>
                    <a:pt x="56" y="51"/>
                    <a:pt x="56" y="53"/>
                    <a:pt x="56" y="56"/>
                  </a:cubicBezTo>
                  <a:cubicBezTo>
                    <a:pt x="56" y="58"/>
                    <a:pt x="56" y="60"/>
                    <a:pt x="55" y="62"/>
                  </a:cubicBezTo>
                  <a:cubicBezTo>
                    <a:pt x="15" y="62"/>
                    <a:pt x="15" y="62"/>
                    <a:pt x="15" y="62"/>
                  </a:cubicBezTo>
                  <a:lnTo>
                    <a:pt x="15" y="10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8" name="Freeform 28"/>
            <p:cNvSpPr>
              <a:spLocks/>
            </p:cNvSpPr>
            <p:nvPr/>
          </p:nvSpPr>
          <p:spPr bwMode="auto">
            <a:xfrm>
              <a:off x="4657" y="1878"/>
              <a:ext cx="117" cy="157"/>
            </a:xfrm>
            <a:custGeom>
              <a:avLst/>
              <a:gdLst>
                <a:gd name="T0" fmla="*/ 0 w 61"/>
                <a:gd name="T1" fmla="*/ 1 h 81"/>
                <a:gd name="T2" fmla="*/ 7 w 61"/>
                <a:gd name="T3" fmla="*/ 0 h 81"/>
                <a:gd name="T4" fmla="*/ 15 w 61"/>
                <a:gd name="T5" fmla="*/ 1 h 81"/>
                <a:gd name="T6" fmla="*/ 15 w 61"/>
                <a:gd name="T7" fmla="*/ 55 h 81"/>
                <a:gd name="T8" fmla="*/ 29 w 61"/>
                <a:gd name="T9" fmla="*/ 68 h 81"/>
                <a:gd name="T10" fmla="*/ 46 w 61"/>
                <a:gd name="T11" fmla="*/ 59 h 81"/>
                <a:gd name="T12" fmla="*/ 46 w 61"/>
                <a:gd name="T13" fmla="*/ 1 h 81"/>
                <a:gd name="T14" fmla="*/ 53 w 61"/>
                <a:gd name="T15" fmla="*/ 0 h 81"/>
                <a:gd name="T16" fmla="*/ 61 w 61"/>
                <a:gd name="T17" fmla="*/ 1 h 81"/>
                <a:gd name="T18" fmla="*/ 61 w 61"/>
                <a:gd name="T19" fmla="*/ 78 h 81"/>
                <a:gd name="T20" fmla="*/ 53 w 61"/>
                <a:gd name="T21" fmla="*/ 79 h 81"/>
                <a:gd name="T22" fmla="*/ 46 w 61"/>
                <a:gd name="T23" fmla="*/ 78 h 81"/>
                <a:gd name="T24" fmla="*/ 46 w 61"/>
                <a:gd name="T25" fmla="*/ 71 h 81"/>
                <a:gd name="T26" fmla="*/ 23 w 61"/>
                <a:gd name="T27" fmla="*/ 81 h 81"/>
                <a:gd name="T28" fmla="*/ 0 w 61"/>
                <a:gd name="T29" fmla="*/ 58 h 81"/>
                <a:gd name="T30" fmla="*/ 0 w 61"/>
                <a:gd name="T3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0" y="1"/>
                  </a:move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64"/>
                    <a:pt x="19" y="68"/>
                    <a:pt x="29" y="68"/>
                  </a:cubicBezTo>
                  <a:cubicBezTo>
                    <a:pt x="35" y="68"/>
                    <a:pt x="42" y="65"/>
                    <a:pt x="46" y="59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9" y="0"/>
                    <a:pt x="53" y="0"/>
                  </a:cubicBezTo>
                  <a:cubicBezTo>
                    <a:pt x="59" y="0"/>
                    <a:pt x="61" y="1"/>
                    <a:pt x="61" y="1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9" y="79"/>
                    <a:pt x="53" y="79"/>
                  </a:cubicBezTo>
                  <a:cubicBezTo>
                    <a:pt x="49" y="79"/>
                    <a:pt x="46" y="78"/>
                    <a:pt x="46" y="78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0" y="77"/>
                    <a:pt x="32" y="81"/>
                    <a:pt x="23" y="81"/>
                  </a:cubicBezTo>
                  <a:cubicBezTo>
                    <a:pt x="8" y="81"/>
                    <a:pt x="0" y="71"/>
                    <a:pt x="0" y="5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19" name="Freeform 29"/>
            <p:cNvSpPr>
              <a:spLocks/>
            </p:cNvSpPr>
            <p:nvPr/>
          </p:nvSpPr>
          <p:spPr bwMode="auto">
            <a:xfrm>
              <a:off x="4817" y="1874"/>
              <a:ext cx="118" cy="157"/>
            </a:xfrm>
            <a:custGeom>
              <a:avLst/>
              <a:gdLst>
                <a:gd name="T0" fmla="*/ 61 w 61"/>
                <a:gd name="T1" fmla="*/ 80 h 81"/>
                <a:gd name="T2" fmla="*/ 54 w 61"/>
                <a:gd name="T3" fmla="*/ 81 h 81"/>
                <a:gd name="T4" fmla="*/ 46 w 61"/>
                <a:gd name="T5" fmla="*/ 80 h 81"/>
                <a:gd name="T6" fmla="*/ 46 w 61"/>
                <a:gd name="T7" fmla="*/ 26 h 81"/>
                <a:gd name="T8" fmla="*/ 32 w 61"/>
                <a:gd name="T9" fmla="*/ 12 h 81"/>
                <a:gd name="T10" fmla="*/ 15 w 61"/>
                <a:gd name="T11" fmla="*/ 22 h 81"/>
                <a:gd name="T12" fmla="*/ 15 w 61"/>
                <a:gd name="T13" fmla="*/ 80 h 81"/>
                <a:gd name="T14" fmla="*/ 7 w 61"/>
                <a:gd name="T15" fmla="*/ 81 h 81"/>
                <a:gd name="T16" fmla="*/ 0 w 61"/>
                <a:gd name="T17" fmla="*/ 80 h 81"/>
                <a:gd name="T18" fmla="*/ 0 w 61"/>
                <a:gd name="T19" fmla="*/ 3 h 81"/>
                <a:gd name="T20" fmla="*/ 7 w 61"/>
                <a:gd name="T21" fmla="*/ 2 h 81"/>
                <a:gd name="T22" fmla="*/ 15 w 61"/>
                <a:gd name="T23" fmla="*/ 3 h 81"/>
                <a:gd name="T24" fmla="*/ 15 w 61"/>
                <a:gd name="T25" fmla="*/ 10 h 81"/>
                <a:gd name="T26" fmla="*/ 38 w 61"/>
                <a:gd name="T27" fmla="*/ 0 h 81"/>
                <a:gd name="T28" fmla="*/ 61 w 61"/>
                <a:gd name="T29" fmla="*/ 23 h 81"/>
                <a:gd name="T30" fmla="*/ 61 w 61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61" y="80"/>
                  </a:moveTo>
                  <a:cubicBezTo>
                    <a:pt x="61" y="80"/>
                    <a:pt x="59" y="81"/>
                    <a:pt x="54" y="81"/>
                  </a:cubicBezTo>
                  <a:cubicBezTo>
                    <a:pt x="49" y="81"/>
                    <a:pt x="46" y="80"/>
                    <a:pt x="46" y="80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17"/>
                    <a:pt x="42" y="12"/>
                    <a:pt x="32" y="12"/>
                  </a:cubicBezTo>
                  <a:cubicBezTo>
                    <a:pt x="25" y="12"/>
                    <a:pt x="19" y="16"/>
                    <a:pt x="15" y="2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2" y="81"/>
                    <a:pt x="7" y="81"/>
                  </a:cubicBezTo>
                  <a:cubicBezTo>
                    <a:pt x="2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0" y="4"/>
                    <a:pt x="28" y="0"/>
                    <a:pt x="38" y="0"/>
                  </a:cubicBezTo>
                  <a:cubicBezTo>
                    <a:pt x="53" y="0"/>
                    <a:pt x="61" y="9"/>
                    <a:pt x="61" y="23"/>
                  </a:cubicBezTo>
                  <a:lnTo>
                    <a:pt x="61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0" name="Freeform 30"/>
            <p:cNvSpPr>
              <a:spLocks noEditPoints="1"/>
            </p:cNvSpPr>
            <p:nvPr/>
          </p:nvSpPr>
          <p:spPr bwMode="auto">
            <a:xfrm>
              <a:off x="4969" y="1812"/>
              <a:ext cx="128" cy="223"/>
            </a:xfrm>
            <a:custGeom>
              <a:avLst/>
              <a:gdLst>
                <a:gd name="T0" fmla="*/ 34 w 66"/>
                <a:gd name="T1" fmla="*/ 45 h 115"/>
                <a:gd name="T2" fmla="*/ 16 w 66"/>
                <a:gd name="T3" fmla="*/ 73 h 115"/>
                <a:gd name="T4" fmla="*/ 34 w 66"/>
                <a:gd name="T5" fmla="*/ 102 h 115"/>
                <a:gd name="T6" fmla="*/ 51 w 66"/>
                <a:gd name="T7" fmla="*/ 83 h 115"/>
                <a:gd name="T8" fmla="*/ 51 w 66"/>
                <a:gd name="T9" fmla="*/ 63 h 115"/>
                <a:gd name="T10" fmla="*/ 34 w 66"/>
                <a:gd name="T11" fmla="*/ 45 h 115"/>
                <a:gd name="T12" fmla="*/ 58 w 66"/>
                <a:gd name="T13" fmla="*/ 0 h 115"/>
                <a:gd name="T14" fmla="*/ 66 w 66"/>
                <a:gd name="T15" fmla="*/ 1 h 115"/>
                <a:gd name="T16" fmla="*/ 66 w 66"/>
                <a:gd name="T17" fmla="*/ 112 h 115"/>
                <a:gd name="T18" fmla="*/ 59 w 66"/>
                <a:gd name="T19" fmla="*/ 113 h 115"/>
                <a:gd name="T20" fmla="*/ 53 w 66"/>
                <a:gd name="T21" fmla="*/ 112 h 115"/>
                <a:gd name="T22" fmla="*/ 51 w 66"/>
                <a:gd name="T23" fmla="*/ 104 h 115"/>
                <a:gd name="T24" fmla="*/ 29 w 66"/>
                <a:gd name="T25" fmla="*/ 115 h 115"/>
                <a:gd name="T26" fmla="*/ 0 w 66"/>
                <a:gd name="T27" fmla="*/ 73 h 115"/>
                <a:gd name="T28" fmla="*/ 29 w 66"/>
                <a:gd name="T29" fmla="*/ 32 h 115"/>
                <a:gd name="T30" fmla="*/ 51 w 66"/>
                <a:gd name="T31" fmla="*/ 42 h 115"/>
                <a:gd name="T32" fmla="*/ 51 w 66"/>
                <a:gd name="T33" fmla="*/ 1 h 115"/>
                <a:gd name="T34" fmla="*/ 58 w 66"/>
                <a:gd name="T3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6" h="115">
                  <a:moveTo>
                    <a:pt x="34" y="45"/>
                  </a:moveTo>
                  <a:cubicBezTo>
                    <a:pt x="22" y="45"/>
                    <a:pt x="16" y="51"/>
                    <a:pt x="16" y="73"/>
                  </a:cubicBezTo>
                  <a:cubicBezTo>
                    <a:pt x="16" y="96"/>
                    <a:pt x="22" y="102"/>
                    <a:pt x="34" y="102"/>
                  </a:cubicBezTo>
                  <a:cubicBezTo>
                    <a:pt x="45" y="102"/>
                    <a:pt x="51" y="93"/>
                    <a:pt x="51" y="8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53"/>
                    <a:pt x="45" y="45"/>
                    <a:pt x="34" y="45"/>
                  </a:cubicBezTo>
                  <a:moveTo>
                    <a:pt x="58" y="0"/>
                  </a:moveTo>
                  <a:cubicBezTo>
                    <a:pt x="63" y="0"/>
                    <a:pt x="66" y="1"/>
                    <a:pt x="66" y="1"/>
                  </a:cubicBezTo>
                  <a:cubicBezTo>
                    <a:pt x="66" y="112"/>
                    <a:pt x="66" y="112"/>
                    <a:pt x="66" y="112"/>
                  </a:cubicBezTo>
                  <a:cubicBezTo>
                    <a:pt x="66" y="112"/>
                    <a:pt x="63" y="113"/>
                    <a:pt x="59" y="113"/>
                  </a:cubicBezTo>
                  <a:cubicBezTo>
                    <a:pt x="56" y="113"/>
                    <a:pt x="53" y="112"/>
                    <a:pt x="53" y="11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47" y="111"/>
                    <a:pt x="40" y="115"/>
                    <a:pt x="29" y="115"/>
                  </a:cubicBezTo>
                  <a:cubicBezTo>
                    <a:pt x="12" y="115"/>
                    <a:pt x="0" y="104"/>
                    <a:pt x="0" y="73"/>
                  </a:cubicBezTo>
                  <a:cubicBezTo>
                    <a:pt x="0" y="43"/>
                    <a:pt x="12" y="32"/>
                    <a:pt x="29" y="32"/>
                  </a:cubicBezTo>
                  <a:cubicBezTo>
                    <a:pt x="39" y="32"/>
                    <a:pt x="46" y="36"/>
                    <a:pt x="51" y="42"/>
                  </a:cubicBezTo>
                  <a:cubicBezTo>
                    <a:pt x="51" y="1"/>
                    <a:pt x="51" y="1"/>
                    <a:pt x="51" y="1"/>
                  </a:cubicBezTo>
                  <a:cubicBezTo>
                    <a:pt x="51" y="1"/>
                    <a:pt x="53" y="0"/>
                    <a:pt x="5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1" name="Freeform 31"/>
            <p:cNvSpPr>
              <a:spLocks/>
            </p:cNvSpPr>
            <p:nvPr/>
          </p:nvSpPr>
          <p:spPr bwMode="auto">
            <a:xfrm>
              <a:off x="5137" y="1878"/>
              <a:ext cx="118" cy="157"/>
            </a:xfrm>
            <a:custGeom>
              <a:avLst/>
              <a:gdLst>
                <a:gd name="T0" fmla="*/ 0 w 61"/>
                <a:gd name="T1" fmla="*/ 1 h 81"/>
                <a:gd name="T2" fmla="*/ 8 w 61"/>
                <a:gd name="T3" fmla="*/ 0 h 81"/>
                <a:gd name="T4" fmla="*/ 15 w 61"/>
                <a:gd name="T5" fmla="*/ 1 h 81"/>
                <a:gd name="T6" fmla="*/ 15 w 61"/>
                <a:gd name="T7" fmla="*/ 55 h 81"/>
                <a:gd name="T8" fmla="*/ 29 w 61"/>
                <a:gd name="T9" fmla="*/ 68 h 81"/>
                <a:gd name="T10" fmla="*/ 46 w 61"/>
                <a:gd name="T11" fmla="*/ 59 h 81"/>
                <a:gd name="T12" fmla="*/ 46 w 61"/>
                <a:gd name="T13" fmla="*/ 1 h 81"/>
                <a:gd name="T14" fmla="*/ 54 w 61"/>
                <a:gd name="T15" fmla="*/ 0 h 81"/>
                <a:gd name="T16" fmla="*/ 61 w 61"/>
                <a:gd name="T17" fmla="*/ 1 h 81"/>
                <a:gd name="T18" fmla="*/ 61 w 61"/>
                <a:gd name="T19" fmla="*/ 78 h 81"/>
                <a:gd name="T20" fmla="*/ 54 w 61"/>
                <a:gd name="T21" fmla="*/ 79 h 81"/>
                <a:gd name="T22" fmla="*/ 46 w 61"/>
                <a:gd name="T23" fmla="*/ 78 h 81"/>
                <a:gd name="T24" fmla="*/ 46 w 61"/>
                <a:gd name="T25" fmla="*/ 71 h 81"/>
                <a:gd name="T26" fmla="*/ 23 w 61"/>
                <a:gd name="T27" fmla="*/ 81 h 81"/>
                <a:gd name="T28" fmla="*/ 0 w 61"/>
                <a:gd name="T29" fmla="*/ 58 h 81"/>
                <a:gd name="T30" fmla="*/ 0 w 61"/>
                <a:gd name="T31" fmla="*/ 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81">
                  <a:moveTo>
                    <a:pt x="0" y="1"/>
                  </a:move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5" y="1"/>
                    <a:pt x="15" y="1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64"/>
                    <a:pt x="20" y="68"/>
                    <a:pt x="29" y="68"/>
                  </a:cubicBezTo>
                  <a:cubicBezTo>
                    <a:pt x="36" y="68"/>
                    <a:pt x="42" y="65"/>
                    <a:pt x="46" y="59"/>
                  </a:cubicBezTo>
                  <a:cubicBezTo>
                    <a:pt x="46" y="1"/>
                    <a:pt x="46" y="1"/>
                    <a:pt x="46" y="1"/>
                  </a:cubicBezTo>
                  <a:cubicBezTo>
                    <a:pt x="46" y="1"/>
                    <a:pt x="49" y="0"/>
                    <a:pt x="54" y="0"/>
                  </a:cubicBezTo>
                  <a:cubicBezTo>
                    <a:pt x="59" y="0"/>
                    <a:pt x="61" y="1"/>
                    <a:pt x="61" y="1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59" y="79"/>
                    <a:pt x="54" y="79"/>
                  </a:cubicBezTo>
                  <a:cubicBezTo>
                    <a:pt x="49" y="79"/>
                    <a:pt x="46" y="78"/>
                    <a:pt x="46" y="78"/>
                  </a:cubicBezTo>
                  <a:cubicBezTo>
                    <a:pt x="46" y="71"/>
                    <a:pt x="46" y="71"/>
                    <a:pt x="46" y="71"/>
                  </a:cubicBezTo>
                  <a:cubicBezTo>
                    <a:pt x="41" y="77"/>
                    <a:pt x="33" y="81"/>
                    <a:pt x="23" y="81"/>
                  </a:cubicBezTo>
                  <a:cubicBezTo>
                    <a:pt x="8" y="81"/>
                    <a:pt x="0" y="71"/>
                    <a:pt x="0" y="5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2" name="Freeform 32"/>
            <p:cNvSpPr>
              <a:spLocks/>
            </p:cNvSpPr>
            <p:nvPr/>
          </p:nvSpPr>
          <p:spPr bwMode="auto">
            <a:xfrm>
              <a:off x="5292" y="1874"/>
              <a:ext cx="104" cy="161"/>
            </a:xfrm>
            <a:custGeom>
              <a:avLst/>
              <a:gdLst>
                <a:gd name="T0" fmla="*/ 28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0 w 54"/>
                <a:gd name="T7" fmla="*/ 13 h 83"/>
                <a:gd name="T8" fmla="*/ 14 w 54"/>
                <a:gd name="T9" fmla="*/ 23 h 83"/>
                <a:gd name="T10" fmla="*/ 33 w 54"/>
                <a:gd name="T11" fmla="*/ 36 h 83"/>
                <a:gd name="T12" fmla="*/ 54 w 54"/>
                <a:gd name="T13" fmla="*/ 58 h 83"/>
                <a:gd name="T14" fmla="*/ 25 w 54"/>
                <a:gd name="T15" fmla="*/ 83 h 83"/>
                <a:gd name="T16" fmla="*/ 0 w 54"/>
                <a:gd name="T17" fmla="*/ 77 h 83"/>
                <a:gd name="T18" fmla="*/ 4 w 54"/>
                <a:gd name="T19" fmla="*/ 66 h 83"/>
                <a:gd name="T20" fmla="*/ 24 w 54"/>
                <a:gd name="T21" fmla="*/ 70 h 83"/>
                <a:gd name="T22" fmla="*/ 39 w 54"/>
                <a:gd name="T23" fmla="*/ 59 h 83"/>
                <a:gd name="T24" fmla="*/ 21 w 54"/>
                <a:gd name="T25" fmla="*/ 46 h 83"/>
                <a:gd name="T26" fmla="*/ 0 w 54"/>
                <a:gd name="T27" fmla="*/ 24 h 83"/>
                <a:gd name="T28" fmla="*/ 28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8" y="0"/>
                  </a:moveTo>
                  <a:cubicBezTo>
                    <a:pt x="43" y="0"/>
                    <a:pt x="50" y="4"/>
                    <a:pt x="50" y="4"/>
                  </a:cubicBezTo>
                  <a:cubicBezTo>
                    <a:pt x="50" y="8"/>
                    <a:pt x="48" y="13"/>
                    <a:pt x="46" y="15"/>
                  </a:cubicBezTo>
                  <a:cubicBezTo>
                    <a:pt x="46" y="15"/>
                    <a:pt x="38" y="13"/>
                    <a:pt x="30" y="13"/>
                  </a:cubicBezTo>
                  <a:cubicBezTo>
                    <a:pt x="20" y="13"/>
                    <a:pt x="14" y="16"/>
                    <a:pt x="14" y="23"/>
                  </a:cubicBezTo>
                  <a:cubicBezTo>
                    <a:pt x="14" y="31"/>
                    <a:pt x="24" y="33"/>
                    <a:pt x="33" y="36"/>
                  </a:cubicBezTo>
                  <a:cubicBezTo>
                    <a:pt x="43" y="39"/>
                    <a:pt x="54" y="44"/>
                    <a:pt x="54" y="58"/>
                  </a:cubicBezTo>
                  <a:cubicBezTo>
                    <a:pt x="54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4" y="70"/>
                  </a:cubicBezTo>
                  <a:cubicBezTo>
                    <a:pt x="33" y="70"/>
                    <a:pt x="39" y="66"/>
                    <a:pt x="39" y="59"/>
                  </a:cubicBezTo>
                  <a:cubicBezTo>
                    <a:pt x="39" y="51"/>
                    <a:pt x="30" y="49"/>
                    <a:pt x="21" y="46"/>
                  </a:cubicBezTo>
                  <a:cubicBezTo>
                    <a:pt x="11" y="43"/>
                    <a:pt x="0" y="39"/>
                    <a:pt x="0" y="24"/>
                  </a:cubicBezTo>
                  <a:cubicBezTo>
                    <a:pt x="0" y="10"/>
                    <a:pt x="9" y="0"/>
                    <a:pt x="2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3" name="Freeform 33"/>
            <p:cNvSpPr>
              <a:spLocks/>
            </p:cNvSpPr>
            <p:nvPr/>
          </p:nvSpPr>
          <p:spPr bwMode="auto">
            <a:xfrm>
              <a:off x="5417" y="1878"/>
              <a:ext cx="112" cy="153"/>
            </a:xfrm>
            <a:custGeom>
              <a:avLst/>
              <a:gdLst>
                <a:gd name="T0" fmla="*/ 57 w 58"/>
                <a:gd name="T1" fmla="*/ 67 h 79"/>
                <a:gd name="T2" fmla="*/ 58 w 58"/>
                <a:gd name="T3" fmla="*/ 73 h 79"/>
                <a:gd name="T4" fmla="*/ 57 w 58"/>
                <a:gd name="T5" fmla="*/ 79 h 79"/>
                <a:gd name="T6" fmla="*/ 1 w 58"/>
                <a:gd name="T7" fmla="*/ 79 h 79"/>
                <a:gd name="T8" fmla="*/ 0 w 58"/>
                <a:gd name="T9" fmla="*/ 73 h 79"/>
                <a:gd name="T10" fmla="*/ 1 w 58"/>
                <a:gd name="T11" fmla="*/ 67 h 79"/>
                <a:gd name="T12" fmla="*/ 41 w 58"/>
                <a:gd name="T13" fmla="*/ 12 h 79"/>
                <a:gd name="T14" fmla="*/ 4 w 58"/>
                <a:gd name="T15" fmla="*/ 12 h 79"/>
                <a:gd name="T16" fmla="*/ 3 w 58"/>
                <a:gd name="T17" fmla="*/ 6 h 79"/>
                <a:gd name="T18" fmla="*/ 4 w 58"/>
                <a:gd name="T19" fmla="*/ 0 h 79"/>
                <a:gd name="T20" fmla="*/ 57 w 58"/>
                <a:gd name="T21" fmla="*/ 0 h 79"/>
                <a:gd name="T22" fmla="*/ 58 w 58"/>
                <a:gd name="T23" fmla="*/ 6 h 79"/>
                <a:gd name="T24" fmla="*/ 57 w 58"/>
                <a:gd name="T25" fmla="*/ 12 h 79"/>
                <a:gd name="T26" fmla="*/ 17 w 58"/>
                <a:gd name="T27" fmla="*/ 67 h 79"/>
                <a:gd name="T28" fmla="*/ 57 w 58"/>
                <a:gd name="T29" fmla="*/ 6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" h="79">
                  <a:moveTo>
                    <a:pt x="57" y="67"/>
                  </a:moveTo>
                  <a:cubicBezTo>
                    <a:pt x="57" y="67"/>
                    <a:pt x="58" y="69"/>
                    <a:pt x="58" y="73"/>
                  </a:cubicBezTo>
                  <a:cubicBezTo>
                    <a:pt x="58" y="77"/>
                    <a:pt x="57" y="79"/>
                    <a:pt x="57" y="79"/>
                  </a:cubicBezTo>
                  <a:cubicBezTo>
                    <a:pt x="1" y="79"/>
                    <a:pt x="1" y="79"/>
                    <a:pt x="1" y="79"/>
                  </a:cubicBezTo>
                  <a:cubicBezTo>
                    <a:pt x="1" y="77"/>
                    <a:pt x="0" y="75"/>
                    <a:pt x="0" y="73"/>
                  </a:cubicBezTo>
                  <a:cubicBezTo>
                    <a:pt x="0" y="70"/>
                    <a:pt x="1" y="68"/>
                    <a:pt x="1" y="67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0"/>
                    <a:pt x="3" y="6"/>
                  </a:cubicBezTo>
                  <a:cubicBezTo>
                    <a:pt x="3" y="2"/>
                    <a:pt x="4" y="0"/>
                    <a:pt x="4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8" y="1"/>
                    <a:pt x="58" y="3"/>
                    <a:pt x="58" y="6"/>
                  </a:cubicBezTo>
                  <a:cubicBezTo>
                    <a:pt x="58" y="8"/>
                    <a:pt x="58" y="10"/>
                    <a:pt x="57" y="12"/>
                  </a:cubicBezTo>
                  <a:cubicBezTo>
                    <a:pt x="17" y="67"/>
                    <a:pt x="17" y="67"/>
                    <a:pt x="17" y="67"/>
                  </a:cubicBezTo>
                  <a:lnTo>
                    <a:pt x="57" y="6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4" name="Freeform 34"/>
            <p:cNvSpPr>
              <a:spLocks noEditPoints="1"/>
            </p:cNvSpPr>
            <p:nvPr/>
          </p:nvSpPr>
          <p:spPr bwMode="auto">
            <a:xfrm>
              <a:off x="2958" y="2173"/>
              <a:ext cx="147" cy="209"/>
            </a:xfrm>
            <a:custGeom>
              <a:avLst/>
              <a:gdLst>
                <a:gd name="T0" fmla="*/ 16 w 76"/>
                <a:gd name="T1" fmla="*/ 50 h 108"/>
                <a:gd name="T2" fmla="*/ 37 w 76"/>
                <a:gd name="T3" fmla="*/ 50 h 108"/>
                <a:gd name="T4" fmla="*/ 55 w 76"/>
                <a:gd name="T5" fmla="*/ 31 h 108"/>
                <a:gd name="T6" fmla="*/ 37 w 76"/>
                <a:gd name="T7" fmla="*/ 12 h 108"/>
                <a:gd name="T8" fmla="*/ 16 w 76"/>
                <a:gd name="T9" fmla="*/ 12 h 108"/>
                <a:gd name="T10" fmla="*/ 16 w 76"/>
                <a:gd name="T11" fmla="*/ 50 h 108"/>
                <a:gd name="T12" fmla="*/ 39 w 76"/>
                <a:gd name="T13" fmla="*/ 0 h 108"/>
                <a:gd name="T14" fmla="*/ 71 w 76"/>
                <a:gd name="T15" fmla="*/ 31 h 108"/>
                <a:gd name="T16" fmla="*/ 50 w 76"/>
                <a:gd name="T17" fmla="*/ 62 h 108"/>
                <a:gd name="T18" fmla="*/ 76 w 76"/>
                <a:gd name="T19" fmla="*/ 107 h 108"/>
                <a:gd name="T20" fmla="*/ 67 w 76"/>
                <a:gd name="T21" fmla="*/ 108 h 108"/>
                <a:gd name="T22" fmla="*/ 59 w 76"/>
                <a:gd name="T23" fmla="*/ 107 h 108"/>
                <a:gd name="T24" fmla="*/ 34 w 76"/>
                <a:gd name="T25" fmla="*/ 63 h 108"/>
                <a:gd name="T26" fmla="*/ 16 w 76"/>
                <a:gd name="T27" fmla="*/ 63 h 108"/>
                <a:gd name="T28" fmla="*/ 16 w 76"/>
                <a:gd name="T29" fmla="*/ 107 h 108"/>
                <a:gd name="T30" fmla="*/ 8 w 76"/>
                <a:gd name="T31" fmla="*/ 108 h 108"/>
                <a:gd name="T32" fmla="*/ 0 w 76"/>
                <a:gd name="T33" fmla="*/ 107 h 108"/>
                <a:gd name="T34" fmla="*/ 0 w 76"/>
                <a:gd name="T35" fmla="*/ 0 h 108"/>
                <a:gd name="T36" fmla="*/ 39 w 76"/>
                <a:gd name="T37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6" h="108">
                  <a:moveTo>
                    <a:pt x="16" y="50"/>
                  </a:moveTo>
                  <a:cubicBezTo>
                    <a:pt x="37" y="50"/>
                    <a:pt x="37" y="50"/>
                    <a:pt x="37" y="50"/>
                  </a:cubicBezTo>
                  <a:cubicBezTo>
                    <a:pt x="49" y="50"/>
                    <a:pt x="55" y="43"/>
                    <a:pt x="55" y="31"/>
                  </a:cubicBezTo>
                  <a:cubicBezTo>
                    <a:pt x="55" y="19"/>
                    <a:pt x="49" y="12"/>
                    <a:pt x="37" y="12"/>
                  </a:cubicBezTo>
                  <a:cubicBezTo>
                    <a:pt x="16" y="12"/>
                    <a:pt x="16" y="12"/>
                    <a:pt x="16" y="12"/>
                  </a:cubicBezTo>
                  <a:lnTo>
                    <a:pt x="16" y="50"/>
                  </a:lnTo>
                  <a:close/>
                  <a:moveTo>
                    <a:pt x="39" y="0"/>
                  </a:moveTo>
                  <a:cubicBezTo>
                    <a:pt x="59" y="0"/>
                    <a:pt x="71" y="12"/>
                    <a:pt x="71" y="31"/>
                  </a:cubicBezTo>
                  <a:cubicBezTo>
                    <a:pt x="71" y="46"/>
                    <a:pt x="63" y="58"/>
                    <a:pt x="50" y="62"/>
                  </a:cubicBezTo>
                  <a:cubicBezTo>
                    <a:pt x="76" y="107"/>
                    <a:pt x="76" y="107"/>
                    <a:pt x="76" y="107"/>
                  </a:cubicBezTo>
                  <a:cubicBezTo>
                    <a:pt x="76" y="107"/>
                    <a:pt x="73" y="108"/>
                    <a:pt x="67" y="108"/>
                  </a:cubicBezTo>
                  <a:cubicBezTo>
                    <a:pt x="62" y="108"/>
                    <a:pt x="59" y="107"/>
                    <a:pt x="59" y="107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107"/>
                    <a:pt x="16" y="107"/>
                    <a:pt x="16" y="107"/>
                  </a:cubicBezTo>
                  <a:cubicBezTo>
                    <a:pt x="16" y="107"/>
                    <a:pt x="13" y="108"/>
                    <a:pt x="8" y="108"/>
                  </a:cubicBezTo>
                  <a:cubicBezTo>
                    <a:pt x="3" y="108"/>
                    <a:pt x="0" y="107"/>
                    <a:pt x="0" y="10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9" y="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5" name="Freeform 35"/>
            <p:cNvSpPr>
              <a:spLocks noEditPoints="1"/>
            </p:cNvSpPr>
            <p:nvPr/>
          </p:nvSpPr>
          <p:spPr bwMode="auto">
            <a:xfrm>
              <a:off x="3130" y="2225"/>
              <a:ext cx="121" cy="161"/>
            </a:xfrm>
            <a:custGeom>
              <a:avLst/>
              <a:gdLst>
                <a:gd name="T0" fmla="*/ 33 w 63"/>
                <a:gd name="T1" fmla="*/ 12 h 83"/>
                <a:gd name="T2" fmla="*/ 15 w 63"/>
                <a:gd name="T3" fmla="*/ 35 h 83"/>
                <a:gd name="T4" fmla="*/ 48 w 63"/>
                <a:gd name="T5" fmla="*/ 35 h 83"/>
                <a:gd name="T6" fmla="*/ 48 w 63"/>
                <a:gd name="T7" fmla="*/ 29 h 83"/>
                <a:gd name="T8" fmla="*/ 33 w 63"/>
                <a:gd name="T9" fmla="*/ 12 h 83"/>
                <a:gd name="T10" fmla="*/ 15 w 63"/>
                <a:gd name="T11" fmla="*/ 46 h 83"/>
                <a:gd name="T12" fmla="*/ 36 w 63"/>
                <a:gd name="T13" fmla="*/ 70 h 83"/>
                <a:gd name="T14" fmla="*/ 54 w 63"/>
                <a:gd name="T15" fmla="*/ 65 h 83"/>
                <a:gd name="T16" fmla="*/ 59 w 63"/>
                <a:gd name="T17" fmla="*/ 76 h 83"/>
                <a:gd name="T18" fmla="*/ 34 w 63"/>
                <a:gd name="T19" fmla="*/ 83 h 83"/>
                <a:gd name="T20" fmla="*/ 0 w 63"/>
                <a:gd name="T21" fmla="*/ 41 h 83"/>
                <a:gd name="T22" fmla="*/ 33 w 63"/>
                <a:gd name="T23" fmla="*/ 0 h 83"/>
                <a:gd name="T24" fmla="*/ 63 w 63"/>
                <a:gd name="T25" fmla="*/ 31 h 83"/>
                <a:gd name="T26" fmla="*/ 62 w 63"/>
                <a:gd name="T27" fmla="*/ 46 h 83"/>
                <a:gd name="T28" fmla="*/ 15 w 63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83">
                  <a:moveTo>
                    <a:pt x="33" y="12"/>
                  </a:moveTo>
                  <a:cubicBezTo>
                    <a:pt x="24" y="12"/>
                    <a:pt x="17" y="19"/>
                    <a:pt x="15" y="35"/>
                  </a:cubicBezTo>
                  <a:cubicBezTo>
                    <a:pt x="48" y="35"/>
                    <a:pt x="48" y="35"/>
                    <a:pt x="48" y="35"/>
                  </a:cubicBezTo>
                  <a:cubicBezTo>
                    <a:pt x="48" y="34"/>
                    <a:pt x="48" y="32"/>
                    <a:pt x="48" y="29"/>
                  </a:cubicBezTo>
                  <a:cubicBezTo>
                    <a:pt x="48" y="20"/>
                    <a:pt x="45" y="12"/>
                    <a:pt x="33" y="12"/>
                  </a:cubicBezTo>
                  <a:moveTo>
                    <a:pt x="15" y="46"/>
                  </a:moveTo>
                  <a:cubicBezTo>
                    <a:pt x="17" y="64"/>
                    <a:pt x="24" y="70"/>
                    <a:pt x="36" y="70"/>
                  </a:cubicBezTo>
                  <a:cubicBezTo>
                    <a:pt x="47" y="70"/>
                    <a:pt x="54" y="65"/>
                    <a:pt x="54" y="65"/>
                  </a:cubicBezTo>
                  <a:cubicBezTo>
                    <a:pt x="57" y="68"/>
                    <a:pt x="59" y="72"/>
                    <a:pt x="59" y="76"/>
                  </a:cubicBezTo>
                  <a:cubicBezTo>
                    <a:pt x="59" y="76"/>
                    <a:pt x="50" y="83"/>
                    <a:pt x="34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3" y="0"/>
                    <a:pt x="33" y="0"/>
                  </a:cubicBezTo>
                  <a:cubicBezTo>
                    <a:pt x="52" y="0"/>
                    <a:pt x="63" y="11"/>
                    <a:pt x="63" y="31"/>
                  </a:cubicBezTo>
                  <a:cubicBezTo>
                    <a:pt x="63" y="40"/>
                    <a:pt x="62" y="46"/>
                    <a:pt x="62" y="46"/>
                  </a:cubicBezTo>
                  <a:lnTo>
                    <a:pt x="15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6" name="Freeform 36"/>
            <p:cNvSpPr>
              <a:spLocks/>
            </p:cNvSpPr>
            <p:nvPr/>
          </p:nvSpPr>
          <p:spPr bwMode="auto">
            <a:xfrm>
              <a:off x="3286" y="2163"/>
              <a:ext cx="118" cy="219"/>
            </a:xfrm>
            <a:custGeom>
              <a:avLst/>
              <a:gdLst>
                <a:gd name="T0" fmla="*/ 61 w 61"/>
                <a:gd name="T1" fmla="*/ 112 h 113"/>
                <a:gd name="T2" fmla="*/ 54 w 61"/>
                <a:gd name="T3" fmla="*/ 113 h 113"/>
                <a:gd name="T4" fmla="*/ 46 w 61"/>
                <a:gd name="T5" fmla="*/ 112 h 113"/>
                <a:gd name="T6" fmla="*/ 46 w 61"/>
                <a:gd name="T7" fmla="*/ 58 h 113"/>
                <a:gd name="T8" fmla="*/ 32 w 61"/>
                <a:gd name="T9" fmla="*/ 45 h 113"/>
                <a:gd name="T10" fmla="*/ 15 w 61"/>
                <a:gd name="T11" fmla="*/ 54 h 113"/>
                <a:gd name="T12" fmla="*/ 15 w 61"/>
                <a:gd name="T13" fmla="*/ 112 h 113"/>
                <a:gd name="T14" fmla="*/ 7 w 61"/>
                <a:gd name="T15" fmla="*/ 113 h 113"/>
                <a:gd name="T16" fmla="*/ 0 w 61"/>
                <a:gd name="T17" fmla="*/ 112 h 113"/>
                <a:gd name="T18" fmla="*/ 0 w 61"/>
                <a:gd name="T19" fmla="*/ 1 h 113"/>
                <a:gd name="T20" fmla="*/ 7 w 61"/>
                <a:gd name="T21" fmla="*/ 0 h 113"/>
                <a:gd name="T22" fmla="*/ 15 w 61"/>
                <a:gd name="T23" fmla="*/ 1 h 113"/>
                <a:gd name="T24" fmla="*/ 15 w 61"/>
                <a:gd name="T25" fmla="*/ 42 h 113"/>
                <a:gd name="T26" fmla="*/ 38 w 61"/>
                <a:gd name="T27" fmla="*/ 32 h 113"/>
                <a:gd name="T28" fmla="*/ 61 w 61"/>
                <a:gd name="T29" fmla="*/ 55 h 113"/>
                <a:gd name="T30" fmla="*/ 61 w 61"/>
                <a:gd name="T31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1" h="113">
                  <a:moveTo>
                    <a:pt x="61" y="112"/>
                  </a:moveTo>
                  <a:cubicBezTo>
                    <a:pt x="61" y="112"/>
                    <a:pt x="59" y="113"/>
                    <a:pt x="54" y="113"/>
                  </a:cubicBezTo>
                  <a:cubicBezTo>
                    <a:pt x="49" y="113"/>
                    <a:pt x="46" y="112"/>
                    <a:pt x="46" y="112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49"/>
                    <a:pt x="42" y="45"/>
                    <a:pt x="32" y="45"/>
                  </a:cubicBezTo>
                  <a:cubicBezTo>
                    <a:pt x="25" y="45"/>
                    <a:pt x="19" y="48"/>
                    <a:pt x="15" y="54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0" y="36"/>
                    <a:pt x="28" y="32"/>
                    <a:pt x="38" y="32"/>
                  </a:cubicBezTo>
                  <a:cubicBezTo>
                    <a:pt x="53" y="32"/>
                    <a:pt x="61" y="42"/>
                    <a:pt x="61" y="55"/>
                  </a:cubicBezTo>
                  <a:lnTo>
                    <a:pt x="61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7" name="Freeform 37"/>
            <p:cNvSpPr>
              <a:spLocks noEditPoints="1"/>
            </p:cNvSpPr>
            <p:nvPr/>
          </p:nvSpPr>
          <p:spPr bwMode="auto">
            <a:xfrm>
              <a:off x="3437" y="2225"/>
              <a:ext cx="117" cy="161"/>
            </a:xfrm>
            <a:custGeom>
              <a:avLst/>
              <a:gdLst>
                <a:gd name="T0" fmla="*/ 31 w 61"/>
                <a:gd name="T1" fmla="*/ 44 h 83"/>
                <a:gd name="T2" fmla="*/ 15 w 61"/>
                <a:gd name="T3" fmla="*/ 57 h 83"/>
                <a:gd name="T4" fmla="*/ 28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2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5 w 61"/>
                <a:gd name="T19" fmla="*/ 81 h 83"/>
                <a:gd name="T20" fmla="*/ 49 w 61"/>
                <a:gd name="T21" fmla="*/ 80 h 83"/>
                <a:gd name="T22" fmla="*/ 47 w 61"/>
                <a:gd name="T23" fmla="*/ 70 h 83"/>
                <a:gd name="T24" fmla="*/ 23 w 61"/>
                <a:gd name="T25" fmla="*/ 83 h 83"/>
                <a:gd name="T26" fmla="*/ 0 w 61"/>
                <a:gd name="T27" fmla="*/ 57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0 w 61"/>
                <a:gd name="T35" fmla="*/ 13 h 83"/>
                <a:gd name="T36" fmla="*/ 10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2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5" y="48"/>
                    <a:pt x="15" y="57"/>
                  </a:cubicBezTo>
                  <a:cubicBezTo>
                    <a:pt x="15" y="67"/>
                    <a:pt x="20" y="71"/>
                    <a:pt x="28" y="71"/>
                  </a:cubicBezTo>
                  <a:cubicBezTo>
                    <a:pt x="40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6" y="44"/>
                    <a:pt x="31" y="44"/>
                  </a:cubicBezTo>
                  <a:moveTo>
                    <a:pt x="32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59" y="81"/>
                    <a:pt x="55" y="81"/>
                  </a:cubicBezTo>
                  <a:cubicBezTo>
                    <a:pt x="51" y="81"/>
                    <a:pt x="49" y="80"/>
                    <a:pt x="49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3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0" y="13"/>
                  </a:cubicBezTo>
                  <a:cubicBezTo>
                    <a:pt x="20" y="13"/>
                    <a:pt x="10" y="17"/>
                    <a:pt x="10" y="17"/>
                  </a:cubicBezTo>
                  <a:cubicBezTo>
                    <a:pt x="10" y="17"/>
                    <a:pt x="8" y="15"/>
                    <a:pt x="7" y="12"/>
                  </a:cubicBezTo>
                  <a:cubicBezTo>
                    <a:pt x="5" y="9"/>
                    <a:pt x="6" y="6"/>
                    <a:pt x="6" y="6"/>
                  </a:cubicBezTo>
                  <a:cubicBezTo>
                    <a:pt x="6" y="6"/>
                    <a:pt x="17" y="0"/>
                    <a:pt x="3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8" name="Freeform 38"/>
            <p:cNvSpPr>
              <a:spLocks noEditPoints="1"/>
            </p:cNvSpPr>
            <p:nvPr/>
          </p:nvSpPr>
          <p:spPr bwMode="auto">
            <a:xfrm>
              <a:off x="3597" y="2163"/>
              <a:ext cx="125" cy="223"/>
            </a:xfrm>
            <a:custGeom>
              <a:avLst/>
              <a:gdLst>
                <a:gd name="T0" fmla="*/ 31 w 65"/>
                <a:gd name="T1" fmla="*/ 45 h 115"/>
                <a:gd name="T2" fmla="*/ 15 w 65"/>
                <a:gd name="T3" fmla="*/ 64 h 115"/>
                <a:gd name="T4" fmla="*/ 15 w 65"/>
                <a:gd name="T5" fmla="*/ 83 h 115"/>
                <a:gd name="T6" fmla="*/ 31 w 65"/>
                <a:gd name="T7" fmla="*/ 102 h 115"/>
                <a:gd name="T8" fmla="*/ 49 w 65"/>
                <a:gd name="T9" fmla="*/ 73 h 115"/>
                <a:gd name="T10" fmla="*/ 31 w 65"/>
                <a:gd name="T11" fmla="*/ 45 h 115"/>
                <a:gd name="T12" fmla="*/ 15 w 65"/>
                <a:gd name="T13" fmla="*/ 42 h 115"/>
                <a:gd name="T14" fmla="*/ 36 w 65"/>
                <a:gd name="T15" fmla="*/ 32 h 115"/>
                <a:gd name="T16" fmla="*/ 65 w 65"/>
                <a:gd name="T17" fmla="*/ 73 h 115"/>
                <a:gd name="T18" fmla="*/ 36 w 65"/>
                <a:gd name="T19" fmla="*/ 115 h 115"/>
                <a:gd name="T20" fmla="*/ 15 w 65"/>
                <a:gd name="T21" fmla="*/ 105 h 115"/>
                <a:gd name="T22" fmla="*/ 15 w 65"/>
                <a:gd name="T23" fmla="*/ 112 h 115"/>
                <a:gd name="T24" fmla="*/ 7 w 65"/>
                <a:gd name="T25" fmla="*/ 113 h 115"/>
                <a:gd name="T26" fmla="*/ 0 w 65"/>
                <a:gd name="T27" fmla="*/ 112 h 115"/>
                <a:gd name="T28" fmla="*/ 0 w 65"/>
                <a:gd name="T29" fmla="*/ 1 h 115"/>
                <a:gd name="T30" fmla="*/ 7 w 65"/>
                <a:gd name="T31" fmla="*/ 0 h 115"/>
                <a:gd name="T32" fmla="*/ 15 w 65"/>
                <a:gd name="T33" fmla="*/ 1 h 115"/>
                <a:gd name="T34" fmla="*/ 15 w 65"/>
                <a:gd name="T35" fmla="*/ 4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5">
                  <a:moveTo>
                    <a:pt x="31" y="45"/>
                  </a:moveTo>
                  <a:cubicBezTo>
                    <a:pt x="21" y="45"/>
                    <a:pt x="15" y="53"/>
                    <a:pt x="15" y="64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15" y="93"/>
                    <a:pt x="21" y="102"/>
                    <a:pt x="31" y="102"/>
                  </a:cubicBezTo>
                  <a:cubicBezTo>
                    <a:pt x="43" y="102"/>
                    <a:pt x="49" y="96"/>
                    <a:pt x="49" y="73"/>
                  </a:cubicBezTo>
                  <a:cubicBezTo>
                    <a:pt x="49" y="51"/>
                    <a:pt x="43" y="45"/>
                    <a:pt x="31" y="45"/>
                  </a:cubicBezTo>
                  <a:moveTo>
                    <a:pt x="15" y="42"/>
                  </a:moveTo>
                  <a:cubicBezTo>
                    <a:pt x="19" y="36"/>
                    <a:pt x="26" y="32"/>
                    <a:pt x="36" y="32"/>
                  </a:cubicBezTo>
                  <a:cubicBezTo>
                    <a:pt x="54" y="32"/>
                    <a:pt x="65" y="43"/>
                    <a:pt x="65" y="73"/>
                  </a:cubicBezTo>
                  <a:cubicBezTo>
                    <a:pt x="65" y="104"/>
                    <a:pt x="54" y="115"/>
                    <a:pt x="36" y="115"/>
                  </a:cubicBezTo>
                  <a:cubicBezTo>
                    <a:pt x="26" y="115"/>
                    <a:pt x="19" y="111"/>
                    <a:pt x="15" y="105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4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29" name="Freeform 39"/>
            <p:cNvSpPr>
              <a:spLocks noEditPoints="1"/>
            </p:cNvSpPr>
            <p:nvPr/>
          </p:nvSpPr>
          <p:spPr bwMode="auto">
            <a:xfrm>
              <a:off x="3757" y="2169"/>
              <a:ext cx="31" cy="213"/>
            </a:xfrm>
            <a:custGeom>
              <a:avLst/>
              <a:gdLst>
                <a:gd name="T0" fmla="*/ 16 w 16"/>
                <a:gd name="T1" fmla="*/ 109 h 110"/>
                <a:gd name="T2" fmla="*/ 8 w 16"/>
                <a:gd name="T3" fmla="*/ 110 h 110"/>
                <a:gd name="T4" fmla="*/ 1 w 16"/>
                <a:gd name="T5" fmla="*/ 109 h 110"/>
                <a:gd name="T6" fmla="*/ 1 w 16"/>
                <a:gd name="T7" fmla="*/ 32 h 110"/>
                <a:gd name="T8" fmla="*/ 8 w 16"/>
                <a:gd name="T9" fmla="*/ 31 h 110"/>
                <a:gd name="T10" fmla="*/ 16 w 16"/>
                <a:gd name="T11" fmla="*/ 32 h 110"/>
                <a:gd name="T12" fmla="*/ 16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6" y="109"/>
                  </a:moveTo>
                  <a:cubicBezTo>
                    <a:pt x="16" y="109"/>
                    <a:pt x="13" y="110"/>
                    <a:pt x="8" y="110"/>
                  </a:cubicBezTo>
                  <a:cubicBezTo>
                    <a:pt x="3" y="110"/>
                    <a:pt x="1" y="109"/>
                    <a:pt x="1" y="10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3" y="31"/>
                    <a:pt x="8" y="31"/>
                  </a:cubicBezTo>
                  <a:cubicBezTo>
                    <a:pt x="13" y="31"/>
                    <a:pt x="16" y="32"/>
                    <a:pt x="16" y="32"/>
                  </a:cubicBezTo>
                  <a:lnTo>
                    <a:pt x="16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3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0" name="Freeform 40"/>
            <p:cNvSpPr>
              <a:spLocks/>
            </p:cNvSpPr>
            <p:nvPr/>
          </p:nvSpPr>
          <p:spPr bwMode="auto">
            <a:xfrm>
              <a:off x="3832" y="2163"/>
              <a:ext cx="29" cy="219"/>
            </a:xfrm>
            <a:custGeom>
              <a:avLst/>
              <a:gdLst>
                <a:gd name="T0" fmla="*/ 15 w 15"/>
                <a:gd name="T1" fmla="*/ 112 h 113"/>
                <a:gd name="T2" fmla="*/ 7 w 15"/>
                <a:gd name="T3" fmla="*/ 113 h 113"/>
                <a:gd name="T4" fmla="*/ 0 w 15"/>
                <a:gd name="T5" fmla="*/ 112 h 113"/>
                <a:gd name="T6" fmla="*/ 0 w 15"/>
                <a:gd name="T7" fmla="*/ 1 h 113"/>
                <a:gd name="T8" fmla="*/ 7 w 15"/>
                <a:gd name="T9" fmla="*/ 0 h 113"/>
                <a:gd name="T10" fmla="*/ 15 w 15"/>
                <a:gd name="T11" fmla="*/ 1 h 113"/>
                <a:gd name="T12" fmla="*/ 15 w 15"/>
                <a:gd name="T13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13">
                  <a:moveTo>
                    <a:pt x="15" y="112"/>
                  </a:move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1" name="Freeform 41"/>
            <p:cNvSpPr>
              <a:spLocks noEditPoints="1"/>
            </p:cNvSpPr>
            <p:nvPr/>
          </p:nvSpPr>
          <p:spPr bwMode="auto">
            <a:xfrm>
              <a:off x="3904" y="2169"/>
              <a:ext cx="31" cy="213"/>
            </a:xfrm>
            <a:custGeom>
              <a:avLst/>
              <a:gdLst>
                <a:gd name="T0" fmla="*/ 16 w 16"/>
                <a:gd name="T1" fmla="*/ 109 h 110"/>
                <a:gd name="T2" fmla="*/ 8 w 16"/>
                <a:gd name="T3" fmla="*/ 110 h 110"/>
                <a:gd name="T4" fmla="*/ 1 w 16"/>
                <a:gd name="T5" fmla="*/ 109 h 110"/>
                <a:gd name="T6" fmla="*/ 1 w 16"/>
                <a:gd name="T7" fmla="*/ 32 h 110"/>
                <a:gd name="T8" fmla="*/ 8 w 16"/>
                <a:gd name="T9" fmla="*/ 31 h 110"/>
                <a:gd name="T10" fmla="*/ 16 w 16"/>
                <a:gd name="T11" fmla="*/ 32 h 110"/>
                <a:gd name="T12" fmla="*/ 16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6" y="109"/>
                  </a:moveTo>
                  <a:cubicBezTo>
                    <a:pt x="16" y="109"/>
                    <a:pt x="13" y="110"/>
                    <a:pt x="8" y="110"/>
                  </a:cubicBezTo>
                  <a:cubicBezTo>
                    <a:pt x="3" y="110"/>
                    <a:pt x="1" y="109"/>
                    <a:pt x="1" y="10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1" y="32"/>
                    <a:pt x="3" y="31"/>
                    <a:pt x="8" y="31"/>
                  </a:cubicBezTo>
                  <a:cubicBezTo>
                    <a:pt x="13" y="31"/>
                    <a:pt x="16" y="32"/>
                    <a:pt x="16" y="32"/>
                  </a:cubicBezTo>
                  <a:lnTo>
                    <a:pt x="16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3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2" name="Freeform 42"/>
            <p:cNvSpPr>
              <a:spLocks/>
            </p:cNvSpPr>
            <p:nvPr/>
          </p:nvSpPr>
          <p:spPr bwMode="auto">
            <a:xfrm>
              <a:off x="3964" y="2196"/>
              <a:ext cx="96" cy="190"/>
            </a:xfrm>
            <a:custGeom>
              <a:avLst/>
              <a:gdLst>
                <a:gd name="T0" fmla="*/ 27 w 50"/>
                <a:gd name="T1" fmla="*/ 68 h 98"/>
                <a:gd name="T2" fmla="*/ 42 w 50"/>
                <a:gd name="T3" fmla="*/ 85 h 98"/>
                <a:gd name="T4" fmla="*/ 49 w 50"/>
                <a:gd name="T5" fmla="*/ 85 h 98"/>
                <a:gd name="T6" fmla="*/ 50 w 50"/>
                <a:gd name="T7" fmla="*/ 91 h 98"/>
                <a:gd name="T8" fmla="*/ 49 w 50"/>
                <a:gd name="T9" fmla="*/ 96 h 98"/>
                <a:gd name="T10" fmla="*/ 38 w 50"/>
                <a:gd name="T11" fmla="*/ 98 h 98"/>
                <a:gd name="T12" fmla="*/ 12 w 50"/>
                <a:gd name="T13" fmla="*/ 68 h 98"/>
                <a:gd name="T14" fmla="*/ 12 w 50"/>
                <a:gd name="T15" fmla="*/ 28 h 98"/>
                <a:gd name="T16" fmla="*/ 0 w 50"/>
                <a:gd name="T17" fmla="*/ 28 h 98"/>
                <a:gd name="T18" fmla="*/ 0 w 50"/>
                <a:gd name="T19" fmla="*/ 23 h 98"/>
                <a:gd name="T20" fmla="*/ 0 w 50"/>
                <a:gd name="T21" fmla="*/ 17 h 98"/>
                <a:gd name="T22" fmla="*/ 12 w 50"/>
                <a:gd name="T23" fmla="*/ 17 h 98"/>
                <a:gd name="T24" fmla="*/ 12 w 50"/>
                <a:gd name="T25" fmla="*/ 3 h 98"/>
                <a:gd name="T26" fmla="*/ 27 w 50"/>
                <a:gd name="T27" fmla="*/ 0 h 98"/>
                <a:gd name="T28" fmla="*/ 27 w 50"/>
                <a:gd name="T29" fmla="*/ 17 h 98"/>
                <a:gd name="T30" fmla="*/ 47 w 50"/>
                <a:gd name="T31" fmla="*/ 17 h 98"/>
                <a:gd name="T32" fmla="*/ 48 w 50"/>
                <a:gd name="T33" fmla="*/ 22 h 98"/>
                <a:gd name="T34" fmla="*/ 47 w 50"/>
                <a:gd name="T35" fmla="*/ 28 h 98"/>
                <a:gd name="T36" fmla="*/ 27 w 50"/>
                <a:gd name="T37" fmla="*/ 28 h 98"/>
                <a:gd name="T38" fmla="*/ 27 w 50"/>
                <a:gd name="T39" fmla="*/ 6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98">
                  <a:moveTo>
                    <a:pt x="27" y="68"/>
                  </a:moveTo>
                  <a:cubicBezTo>
                    <a:pt x="27" y="81"/>
                    <a:pt x="32" y="85"/>
                    <a:pt x="42" y="85"/>
                  </a:cubicBezTo>
                  <a:cubicBezTo>
                    <a:pt x="45" y="85"/>
                    <a:pt x="49" y="85"/>
                    <a:pt x="49" y="85"/>
                  </a:cubicBezTo>
                  <a:cubicBezTo>
                    <a:pt x="49" y="85"/>
                    <a:pt x="50" y="87"/>
                    <a:pt x="50" y="91"/>
                  </a:cubicBezTo>
                  <a:cubicBezTo>
                    <a:pt x="50" y="94"/>
                    <a:pt x="49" y="96"/>
                    <a:pt x="49" y="96"/>
                  </a:cubicBezTo>
                  <a:cubicBezTo>
                    <a:pt x="46" y="97"/>
                    <a:pt x="42" y="98"/>
                    <a:pt x="38" y="98"/>
                  </a:cubicBezTo>
                  <a:cubicBezTo>
                    <a:pt x="19" y="98"/>
                    <a:pt x="12" y="88"/>
                    <a:pt x="12" y="6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6"/>
                    <a:pt x="0" y="23"/>
                  </a:cubicBezTo>
                  <a:cubicBezTo>
                    <a:pt x="0" y="19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6" y="1"/>
                    <a:pt x="22" y="0"/>
                    <a:pt x="27" y="0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7" y="17"/>
                    <a:pt x="48" y="19"/>
                    <a:pt x="48" y="22"/>
                  </a:cubicBezTo>
                  <a:cubicBezTo>
                    <a:pt x="48" y="26"/>
                    <a:pt x="47" y="28"/>
                    <a:pt x="47" y="28"/>
                  </a:cubicBezTo>
                  <a:cubicBezTo>
                    <a:pt x="27" y="28"/>
                    <a:pt x="27" y="28"/>
                    <a:pt x="27" y="28"/>
                  </a:cubicBezTo>
                  <a:lnTo>
                    <a:pt x="27" y="68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3" name="Freeform 43"/>
            <p:cNvSpPr>
              <a:spLocks noEditPoints="1"/>
            </p:cNvSpPr>
            <p:nvPr/>
          </p:nvSpPr>
          <p:spPr bwMode="auto">
            <a:xfrm>
              <a:off x="4078" y="2225"/>
              <a:ext cx="117" cy="161"/>
            </a:xfrm>
            <a:custGeom>
              <a:avLst/>
              <a:gdLst>
                <a:gd name="T0" fmla="*/ 31 w 61"/>
                <a:gd name="T1" fmla="*/ 44 h 83"/>
                <a:gd name="T2" fmla="*/ 16 w 61"/>
                <a:gd name="T3" fmla="*/ 57 h 83"/>
                <a:gd name="T4" fmla="*/ 29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3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6 w 61"/>
                <a:gd name="T19" fmla="*/ 81 h 83"/>
                <a:gd name="T20" fmla="*/ 50 w 61"/>
                <a:gd name="T21" fmla="*/ 80 h 83"/>
                <a:gd name="T22" fmla="*/ 47 w 61"/>
                <a:gd name="T23" fmla="*/ 70 h 83"/>
                <a:gd name="T24" fmla="*/ 24 w 61"/>
                <a:gd name="T25" fmla="*/ 83 h 83"/>
                <a:gd name="T26" fmla="*/ 0 w 61"/>
                <a:gd name="T27" fmla="*/ 57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1 w 61"/>
                <a:gd name="T35" fmla="*/ 13 h 83"/>
                <a:gd name="T36" fmla="*/ 11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3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6" y="48"/>
                    <a:pt x="16" y="57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3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60" y="81"/>
                    <a:pt x="56" y="81"/>
                  </a:cubicBezTo>
                  <a:cubicBezTo>
                    <a:pt x="52" y="81"/>
                    <a:pt x="50" y="80"/>
                    <a:pt x="50" y="80"/>
                  </a:cubicBezTo>
                  <a:cubicBezTo>
                    <a:pt x="47" y="70"/>
                    <a:pt x="47" y="70"/>
                    <a:pt x="47" y="70"/>
                  </a:cubicBezTo>
                  <a:cubicBezTo>
                    <a:pt x="43" y="78"/>
                    <a:pt x="35" y="83"/>
                    <a:pt x="24" y="83"/>
                  </a:cubicBezTo>
                  <a:cubicBezTo>
                    <a:pt x="9" y="83"/>
                    <a:pt x="0" y="74"/>
                    <a:pt x="0" y="57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1" y="13"/>
                  </a:cubicBezTo>
                  <a:cubicBezTo>
                    <a:pt x="20" y="13"/>
                    <a:pt x="11" y="17"/>
                    <a:pt x="11" y="17"/>
                  </a:cubicBezTo>
                  <a:cubicBezTo>
                    <a:pt x="10" y="17"/>
                    <a:pt x="9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8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4" name="Freeform 44"/>
            <p:cNvSpPr>
              <a:spLocks/>
            </p:cNvSpPr>
            <p:nvPr/>
          </p:nvSpPr>
          <p:spPr bwMode="auto">
            <a:xfrm>
              <a:off x="4230" y="2225"/>
              <a:ext cx="106" cy="161"/>
            </a:xfrm>
            <a:custGeom>
              <a:avLst/>
              <a:gdLst>
                <a:gd name="T0" fmla="*/ 16 w 55"/>
                <a:gd name="T1" fmla="*/ 41 h 83"/>
                <a:gd name="T2" fmla="*/ 37 w 55"/>
                <a:gd name="T3" fmla="*/ 70 h 83"/>
                <a:gd name="T4" fmla="*/ 51 w 55"/>
                <a:gd name="T5" fmla="*/ 67 h 83"/>
                <a:gd name="T6" fmla="*/ 55 w 55"/>
                <a:gd name="T7" fmla="*/ 78 h 83"/>
                <a:gd name="T8" fmla="*/ 34 w 55"/>
                <a:gd name="T9" fmla="*/ 83 h 83"/>
                <a:gd name="T10" fmla="*/ 0 w 55"/>
                <a:gd name="T11" fmla="*/ 41 h 83"/>
                <a:gd name="T12" fmla="*/ 34 w 55"/>
                <a:gd name="T13" fmla="*/ 0 h 83"/>
                <a:gd name="T14" fmla="*/ 54 w 55"/>
                <a:gd name="T15" fmla="*/ 4 h 83"/>
                <a:gd name="T16" fmla="*/ 49 w 55"/>
                <a:gd name="T17" fmla="*/ 15 h 83"/>
                <a:gd name="T18" fmla="*/ 36 w 55"/>
                <a:gd name="T19" fmla="*/ 13 h 83"/>
                <a:gd name="T20" fmla="*/ 16 w 55"/>
                <a:gd name="T21" fmla="*/ 4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3">
                  <a:moveTo>
                    <a:pt x="16" y="41"/>
                  </a:moveTo>
                  <a:cubicBezTo>
                    <a:pt x="16" y="61"/>
                    <a:pt x="22" y="70"/>
                    <a:pt x="37" y="70"/>
                  </a:cubicBezTo>
                  <a:cubicBezTo>
                    <a:pt x="45" y="70"/>
                    <a:pt x="51" y="67"/>
                    <a:pt x="51" y="67"/>
                  </a:cubicBezTo>
                  <a:cubicBezTo>
                    <a:pt x="54" y="70"/>
                    <a:pt x="55" y="74"/>
                    <a:pt x="55" y="78"/>
                  </a:cubicBezTo>
                  <a:cubicBezTo>
                    <a:pt x="55" y="78"/>
                    <a:pt x="49" y="83"/>
                    <a:pt x="34" y="83"/>
                  </a:cubicBezTo>
                  <a:cubicBezTo>
                    <a:pt x="12" y="83"/>
                    <a:pt x="0" y="68"/>
                    <a:pt x="0" y="41"/>
                  </a:cubicBezTo>
                  <a:cubicBezTo>
                    <a:pt x="0" y="15"/>
                    <a:pt x="12" y="0"/>
                    <a:pt x="34" y="0"/>
                  </a:cubicBezTo>
                  <a:cubicBezTo>
                    <a:pt x="48" y="0"/>
                    <a:pt x="54" y="4"/>
                    <a:pt x="54" y="4"/>
                  </a:cubicBezTo>
                  <a:cubicBezTo>
                    <a:pt x="54" y="8"/>
                    <a:pt x="52" y="12"/>
                    <a:pt x="49" y="15"/>
                  </a:cubicBezTo>
                  <a:cubicBezTo>
                    <a:pt x="49" y="15"/>
                    <a:pt x="44" y="13"/>
                    <a:pt x="36" y="13"/>
                  </a:cubicBezTo>
                  <a:cubicBezTo>
                    <a:pt x="22" y="13"/>
                    <a:pt x="16" y="22"/>
                    <a:pt x="16" y="41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5" name="Freeform 45"/>
            <p:cNvSpPr>
              <a:spLocks noEditPoints="1"/>
            </p:cNvSpPr>
            <p:nvPr/>
          </p:nvSpPr>
          <p:spPr bwMode="auto">
            <a:xfrm>
              <a:off x="4334" y="2169"/>
              <a:ext cx="64" cy="286"/>
            </a:xfrm>
            <a:custGeom>
              <a:avLst/>
              <a:gdLst>
                <a:gd name="T0" fmla="*/ 33 w 33"/>
                <a:gd name="T1" fmla="*/ 15 h 148"/>
                <a:gd name="T2" fmla="*/ 25 w 33"/>
                <a:gd name="T3" fmla="*/ 16 h 148"/>
                <a:gd name="T4" fmla="*/ 17 w 33"/>
                <a:gd name="T5" fmla="*/ 15 h 148"/>
                <a:gd name="T6" fmla="*/ 17 w 33"/>
                <a:gd name="T7" fmla="*/ 1 h 148"/>
                <a:gd name="T8" fmla="*/ 25 w 33"/>
                <a:gd name="T9" fmla="*/ 0 h 148"/>
                <a:gd name="T10" fmla="*/ 33 w 33"/>
                <a:gd name="T11" fmla="*/ 1 h 148"/>
                <a:gd name="T12" fmla="*/ 33 w 33"/>
                <a:gd name="T13" fmla="*/ 15 h 148"/>
                <a:gd name="T14" fmla="*/ 18 w 33"/>
                <a:gd name="T15" fmla="*/ 32 h 148"/>
                <a:gd name="T16" fmla="*/ 25 w 33"/>
                <a:gd name="T17" fmla="*/ 31 h 148"/>
                <a:gd name="T18" fmla="*/ 33 w 33"/>
                <a:gd name="T19" fmla="*/ 32 h 148"/>
                <a:gd name="T20" fmla="*/ 33 w 33"/>
                <a:gd name="T21" fmla="*/ 123 h 148"/>
                <a:gd name="T22" fmla="*/ 11 w 33"/>
                <a:gd name="T23" fmla="*/ 148 h 148"/>
                <a:gd name="T24" fmla="*/ 1 w 33"/>
                <a:gd name="T25" fmla="*/ 147 h 148"/>
                <a:gd name="T26" fmla="*/ 0 w 33"/>
                <a:gd name="T27" fmla="*/ 143 h 148"/>
                <a:gd name="T28" fmla="*/ 2 w 33"/>
                <a:gd name="T29" fmla="*/ 135 h 148"/>
                <a:gd name="T30" fmla="*/ 7 w 33"/>
                <a:gd name="T31" fmla="*/ 136 h 148"/>
                <a:gd name="T32" fmla="*/ 18 w 33"/>
                <a:gd name="T33" fmla="*/ 124 h 148"/>
                <a:gd name="T34" fmla="*/ 18 w 33"/>
                <a:gd name="T35" fmla="*/ 32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" h="148">
                  <a:moveTo>
                    <a:pt x="33" y="15"/>
                  </a:moveTo>
                  <a:cubicBezTo>
                    <a:pt x="33" y="15"/>
                    <a:pt x="30" y="16"/>
                    <a:pt x="25" y="16"/>
                  </a:cubicBezTo>
                  <a:cubicBezTo>
                    <a:pt x="20" y="16"/>
                    <a:pt x="17" y="15"/>
                    <a:pt x="17" y="15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20" y="0"/>
                    <a:pt x="25" y="0"/>
                  </a:cubicBezTo>
                  <a:cubicBezTo>
                    <a:pt x="30" y="0"/>
                    <a:pt x="33" y="1"/>
                    <a:pt x="33" y="1"/>
                  </a:cubicBezTo>
                  <a:lnTo>
                    <a:pt x="33" y="15"/>
                  </a:lnTo>
                  <a:close/>
                  <a:moveTo>
                    <a:pt x="18" y="32"/>
                  </a:moveTo>
                  <a:cubicBezTo>
                    <a:pt x="18" y="32"/>
                    <a:pt x="20" y="31"/>
                    <a:pt x="25" y="31"/>
                  </a:cubicBezTo>
                  <a:cubicBezTo>
                    <a:pt x="30" y="31"/>
                    <a:pt x="33" y="32"/>
                    <a:pt x="33" y="32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39"/>
                    <a:pt x="25" y="148"/>
                    <a:pt x="11" y="148"/>
                  </a:cubicBezTo>
                  <a:cubicBezTo>
                    <a:pt x="5" y="148"/>
                    <a:pt x="1" y="147"/>
                    <a:pt x="1" y="147"/>
                  </a:cubicBezTo>
                  <a:cubicBezTo>
                    <a:pt x="1" y="147"/>
                    <a:pt x="0" y="145"/>
                    <a:pt x="0" y="143"/>
                  </a:cubicBezTo>
                  <a:cubicBezTo>
                    <a:pt x="0" y="138"/>
                    <a:pt x="2" y="135"/>
                    <a:pt x="2" y="135"/>
                  </a:cubicBezTo>
                  <a:cubicBezTo>
                    <a:pt x="2" y="135"/>
                    <a:pt x="4" y="136"/>
                    <a:pt x="7" y="136"/>
                  </a:cubicBezTo>
                  <a:cubicBezTo>
                    <a:pt x="14" y="136"/>
                    <a:pt x="18" y="132"/>
                    <a:pt x="18" y="124"/>
                  </a:cubicBezTo>
                  <a:lnTo>
                    <a:pt x="18" y="3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6" name="Freeform 46"/>
            <p:cNvSpPr>
              <a:spLocks noEditPoints="1"/>
            </p:cNvSpPr>
            <p:nvPr/>
          </p:nvSpPr>
          <p:spPr bwMode="auto">
            <a:xfrm>
              <a:off x="4440" y="2169"/>
              <a:ext cx="31" cy="213"/>
            </a:xfrm>
            <a:custGeom>
              <a:avLst/>
              <a:gdLst>
                <a:gd name="T0" fmla="*/ 15 w 16"/>
                <a:gd name="T1" fmla="*/ 109 h 110"/>
                <a:gd name="T2" fmla="*/ 8 w 16"/>
                <a:gd name="T3" fmla="*/ 110 h 110"/>
                <a:gd name="T4" fmla="*/ 0 w 16"/>
                <a:gd name="T5" fmla="*/ 109 h 110"/>
                <a:gd name="T6" fmla="*/ 0 w 16"/>
                <a:gd name="T7" fmla="*/ 32 h 110"/>
                <a:gd name="T8" fmla="*/ 8 w 16"/>
                <a:gd name="T9" fmla="*/ 31 h 110"/>
                <a:gd name="T10" fmla="*/ 15 w 16"/>
                <a:gd name="T11" fmla="*/ 32 h 110"/>
                <a:gd name="T12" fmla="*/ 15 w 16"/>
                <a:gd name="T13" fmla="*/ 109 h 110"/>
                <a:gd name="T14" fmla="*/ 16 w 16"/>
                <a:gd name="T15" fmla="*/ 16 h 110"/>
                <a:gd name="T16" fmla="*/ 8 w 16"/>
                <a:gd name="T17" fmla="*/ 17 h 110"/>
                <a:gd name="T18" fmla="*/ 0 w 16"/>
                <a:gd name="T19" fmla="*/ 16 h 110"/>
                <a:gd name="T20" fmla="*/ 0 w 16"/>
                <a:gd name="T21" fmla="*/ 1 h 110"/>
                <a:gd name="T22" fmla="*/ 8 w 16"/>
                <a:gd name="T23" fmla="*/ 0 h 110"/>
                <a:gd name="T24" fmla="*/ 16 w 16"/>
                <a:gd name="T25" fmla="*/ 1 h 110"/>
                <a:gd name="T26" fmla="*/ 16 w 16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" h="110">
                  <a:moveTo>
                    <a:pt x="15" y="109"/>
                  </a:moveTo>
                  <a:cubicBezTo>
                    <a:pt x="15" y="109"/>
                    <a:pt x="13" y="110"/>
                    <a:pt x="8" y="110"/>
                  </a:cubicBezTo>
                  <a:cubicBezTo>
                    <a:pt x="3" y="110"/>
                    <a:pt x="0" y="109"/>
                    <a:pt x="0" y="10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3" y="31"/>
                    <a:pt x="8" y="31"/>
                  </a:cubicBezTo>
                  <a:cubicBezTo>
                    <a:pt x="13" y="31"/>
                    <a:pt x="15" y="32"/>
                    <a:pt x="15" y="32"/>
                  </a:cubicBezTo>
                  <a:lnTo>
                    <a:pt x="15" y="109"/>
                  </a:lnTo>
                  <a:close/>
                  <a:moveTo>
                    <a:pt x="16" y="16"/>
                  </a:moveTo>
                  <a:cubicBezTo>
                    <a:pt x="16" y="16"/>
                    <a:pt x="13" y="17"/>
                    <a:pt x="8" y="17"/>
                  </a:cubicBezTo>
                  <a:cubicBezTo>
                    <a:pt x="2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lnTo>
                    <a:pt x="16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7" name="Freeform 47"/>
            <p:cNvSpPr>
              <a:spLocks noEditPoints="1"/>
            </p:cNvSpPr>
            <p:nvPr/>
          </p:nvSpPr>
          <p:spPr bwMode="auto">
            <a:xfrm>
              <a:off x="4576" y="2169"/>
              <a:ext cx="164" cy="217"/>
            </a:xfrm>
            <a:custGeom>
              <a:avLst/>
              <a:gdLst>
                <a:gd name="T0" fmla="*/ 42 w 85"/>
                <a:gd name="T1" fmla="*/ 13 h 112"/>
                <a:gd name="T2" fmla="*/ 16 w 85"/>
                <a:gd name="T3" fmla="*/ 56 h 112"/>
                <a:gd name="T4" fmla="*/ 42 w 85"/>
                <a:gd name="T5" fmla="*/ 99 h 112"/>
                <a:gd name="T6" fmla="*/ 68 w 85"/>
                <a:gd name="T7" fmla="*/ 56 h 112"/>
                <a:gd name="T8" fmla="*/ 42 w 85"/>
                <a:gd name="T9" fmla="*/ 13 h 112"/>
                <a:gd name="T10" fmla="*/ 42 w 85"/>
                <a:gd name="T11" fmla="*/ 0 h 112"/>
                <a:gd name="T12" fmla="*/ 85 w 85"/>
                <a:gd name="T13" fmla="*/ 56 h 112"/>
                <a:gd name="T14" fmla="*/ 42 w 85"/>
                <a:gd name="T15" fmla="*/ 112 h 112"/>
                <a:gd name="T16" fmla="*/ 0 w 85"/>
                <a:gd name="T17" fmla="*/ 56 h 112"/>
                <a:gd name="T18" fmla="*/ 42 w 85"/>
                <a:gd name="T1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112">
                  <a:moveTo>
                    <a:pt x="42" y="13"/>
                  </a:moveTo>
                  <a:cubicBezTo>
                    <a:pt x="26" y="13"/>
                    <a:pt x="16" y="22"/>
                    <a:pt x="16" y="56"/>
                  </a:cubicBezTo>
                  <a:cubicBezTo>
                    <a:pt x="16" y="89"/>
                    <a:pt x="26" y="99"/>
                    <a:pt x="42" y="99"/>
                  </a:cubicBezTo>
                  <a:cubicBezTo>
                    <a:pt x="58" y="99"/>
                    <a:pt x="68" y="89"/>
                    <a:pt x="68" y="56"/>
                  </a:cubicBezTo>
                  <a:cubicBezTo>
                    <a:pt x="68" y="22"/>
                    <a:pt x="58" y="13"/>
                    <a:pt x="42" y="13"/>
                  </a:cubicBezTo>
                  <a:moveTo>
                    <a:pt x="42" y="0"/>
                  </a:moveTo>
                  <a:cubicBezTo>
                    <a:pt x="68" y="0"/>
                    <a:pt x="85" y="17"/>
                    <a:pt x="85" y="56"/>
                  </a:cubicBezTo>
                  <a:cubicBezTo>
                    <a:pt x="85" y="95"/>
                    <a:pt x="68" y="112"/>
                    <a:pt x="42" y="112"/>
                  </a:cubicBezTo>
                  <a:cubicBezTo>
                    <a:pt x="16" y="112"/>
                    <a:pt x="0" y="95"/>
                    <a:pt x="0" y="56"/>
                  </a:cubicBezTo>
                  <a:cubicBezTo>
                    <a:pt x="0" y="17"/>
                    <a:pt x="16" y="0"/>
                    <a:pt x="4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8" name="Freeform 48"/>
            <p:cNvSpPr>
              <a:spLocks/>
            </p:cNvSpPr>
            <p:nvPr/>
          </p:nvSpPr>
          <p:spPr bwMode="auto">
            <a:xfrm>
              <a:off x="4771" y="2225"/>
              <a:ext cx="102" cy="161"/>
            </a:xfrm>
            <a:custGeom>
              <a:avLst/>
              <a:gdLst>
                <a:gd name="T0" fmla="*/ 28 w 53"/>
                <a:gd name="T1" fmla="*/ 0 h 83"/>
                <a:gd name="T2" fmla="*/ 50 w 53"/>
                <a:gd name="T3" fmla="*/ 4 h 83"/>
                <a:gd name="T4" fmla="*/ 46 w 53"/>
                <a:gd name="T5" fmla="*/ 15 h 83"/>
                <a:gd name="T6" fmla="*/ 30 w 53"/>
                <a:gd name="T7" fmla="*/ 13 h 83"/>
                <a:gd name="T8" fmla="*/ 14 w 53"/>
                <a:gd name="T9" fmla="*/ 24 h 83"/>
                <a:gd name="T10" fmla="*/ 33 w 53"/>
                <a:gd name="T11" fmla="*/ 36 h 83"/>
                <a:gd name="T12" fmla="*/ 53 w 53"/>
                <a:gd name="T13" fmla="*/ 59 h 83"/>
                <a:gd name="T14" fmla="*/ 25 w 53"/>
                <a:gd name="T15" fmla="*/ 83 h 83"/>
                <a:gd name="T16" fmla="*/ 0 w 53"/>
                <a:gd name="T17" fmla="*/ 77 h 83"/>
                <a:gd name="T18" fmla="*/ 4 w 53"/>
                <a:gd name="T19" fmla="*/ 66 h 83"/>
                <a:gd name="T20" fmla="*/ 24 w 53"/>
                <a:gd name="T21" fmla="*/ 70 h 83"/>
                <a:gd name="T22" fmla="*/ 39 w 53"/>
                <a:gd name="T23" fmla="*/ 59 h 83"/>
                <a:gd name="T24" fmla="*/ 21 w 53"/>
                <a:gd name="T25" fmla="*/ 46 h 83"/>
                <a:gd name="T26" fmla="*/ 0 w 53"/>
                <a:gd name="T27" fmla="*/ 24 h 83"/>
                <a:gd name="T28" fmla="*/ 28 w 53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" h="83">
                  <a:moveTo>
                    <a:pt x="28" y="0"/>
                  </a:moveTo>
                  <a:cubicBezTo>
                    <a:pt x="43" y="0"/>
                    <a:pt x="50" y="4"/>
                    <a:pt x="50" y="4"/>
                  </a:cubicBezTo>
                  <a:cubicBezTo>
                    <a:pt x="50" y="8"/>
                    <a:pt x="48" y="13"/>
                    <a:pt x="46" y="15"/>
                  </a:cubicBezTo>
                  <a:cubicBezTo>
                    <a:pt x="46" y="15"/>
                    <a:pt x="38" y="13"/>
                    <a:pt x="30" y="13"/>
                  </a:cubicBezTo>
                  <a:cubicBezTo>
                    <a:pt x="20" y="13"/>
                    <a:pt x="14" y="16"/>
                    <a:pt x="14" y="24"/>
                  </a:cubicBezTo>
                  <a:cubicBezTo>
                    <a:pt x="14" y="31"/>
                    <a:pt x="24" y="33"/>
                    <a:pt x="33" y="36"/>
                  </a:cubicBezTo>
                  <a:cubicBezTo>
                    <a:pt x="43" y="39"/>
                    <a:pt x="53" y="44"/>
                    <a:pt x="53" y="59"/>
                  </a:cubicBezTo>
                  <a:cubicBezTo>
                    <a:pt x="53" y="74"/>
                    <a:pt x="44" y="83"/>
                    <a:pt x="25" y="83"/>
                  </a:cubicBezTo>
                  <a:cubicBezTo>
                    <a:pt x="9" y="83"/>
                    <a:pt x="0" y="77"/>
                    <a:pt x="0" y="77"/>
                  </a:cubicBezTo>
                  <a:cubicBezTo>
                    <a:pt x="0" y="73"/>
                    <a:pt x="1" y="69"/>
                    <a:pt x="4" y="66"/>
                  </a:cubicBezTo>
                  <a:cubicBezTo>
                    <a:pt x="4" y="66"/>
                    <a:pt x="14" y="70"/>
                    <a:pt x="24" y="70"/>
                  </a:cubicBezTo>
                  <a:cubicBezTo>
                    <a:pt x="33" y="70"/>
                    <a:pt x="39" y="66"/>
                    <a:pt x="39" y="59"/>
                  </a:cubicBezTo>
                  <a:cubicBezTo>
                    <a:pt x="39" y="51"/>
                    <a:pt x="30" y="49"/>
                    <a:pt x="21" y="46"/>
                  </a:cubicBezTo>
                  <a:cubicBezTo>
                    <a:pt x="11" y="43"/>
                    <a:pt x="0" y="39"/>
                    <a:pt x="0" y="24"/>
                  </a:cubicBezTo>
                  <a:cubicBezTo>
                    <a:pt x="0" y="10"/>
                    <a:pt x="9" y="0"/>
                    <a:pt x="28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39" name="Freeform 49"/>
            <p:cNvSpPr>
              <a:spLocks noEditPoints="1"/>
            </p:cNvSpPr>
            <p:nvPr/>
          </p:nvSpPr>
          <p:spPr bwMode="auto">
            <a:xfrm>
              <a:off x="4900" y="2153"/>
              <a:ext cx="129" cy="233"/>
            </a:xfrm>
            <a:custGeom>
              <a:avLst/>
              <a:gdLst>
                <a:gd name="T0" fmla="*/ 35 w 67"/>
                <a:gd name="T1" fmla="*/ 1 h 120"/>
                <a:gd name="T2" fmla="*/ 48 w 67"/>
                <a:gd name="T3" fmla="*/ 7 h 120"/>
                <a:gd name="T4" fmla="*/ 29 w 67"/>
                <a:gd name="T5" fmla="*/ 27 h 120"/>
                <a:gd name="T6" fmla="*/ 20 w 67"/>
                <a:gd name="T7" fmla="*/ 22 h 120"/>
                <a:gd name="T8" fmla="*/ 35 w 67"/>
                <a:gd name="T9" fmla="*/ 1 h 120"/>
                <a:gd name="T10" fmla="*/ 34 w 67"/>
                <a:gd name="T11" fmla="*/ 49 h 120"/>
                <a:gd name="T12" fmla="*/ 16 w 67"/>
                <a:gd name="T13" fmla="*/ 78 h 120"/>
                <a:gd name="T14" fmla="*/ 34 w 67"/>
                <a:gd name="T15" fmla="*/ 108 h 120"/>
                <a:gd name="T16" fmla="*/ 52 w 67"/>
                <a:gd name="T17" fmla="*/ 78 h 120"/>
                <a:gd name="T18" fmla="*/ 34 w 67"/>
                <a:gd name="T19" fmla="*/ 49 h 120"/>
                <a:gd name="T20" fmla="*/ 34 w 67"/>
                <a:gd name="T21" fmla="*/ 37 h 120"/>
                <a:gd name="T22" fmla="*/ 67 w 67"/>
                <a:gd name="T23" fmla="*/ 78 h 120"/>
                <a:gd name="T24" fmla="*/ 34 w 67"/>
                <a:gd name="T25" fmla="*/ 120 h 120"/>
                <a:gd name="T26" fmla="*/ 0 w 67"/>
                <a:gd name="T27" fmla="*/ 78 h 120"/>
                <a:gd name="T28" fmla="*/ 34 w 67"/>
                <a:gd name="T29" fmla="*/ 3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120">
                  <a:moveTo>
                    <a:pt x="35" y="1"/>
                  </a:moveTo>
                  <a:cubicBezTo>
                    <a:pt x="39" y="0"/>
                    <a:pt x="46" y="3"/>
                    <a:pt x="48" y="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5" y="26"/>
                    <a:pt x="22" y="25"/>
                    <a:pt x="20" y="22"/>
                  </a:cubicBezTo>
                  <a:lnTo>
                    <a:pt x="35" y="1"/>
                  </a:lnTo>
                  <a:close/>
                  <a:moveTo>
                    <a:pt x="34" y="49"/>
                  </a:moveTo>
                  <a:cubicBezTo>
                    <a:pt x="23" y="49"/>
                    <a:pt x="16" y="55"/>
                    <a:pt x="16" y="78"/>
                  </a:cubicBezTo>
                  <a:cubicBezTo>
                    <a:pt x="16" y="102"/>
                    <a:pt x="23" y="108"/>
                    <a:pt x="34" y="108"/>
                  </a:cubicBezTo>
                  <a:cubicBezTo>
                    <a:pt x="45" y="108"/>
                    <a:pt x="52" y="102"/>
                    <a:pt x="52" y="78"/>
                  </a:cubicBezTo>
                  <a:cubicBezTo>
                    <a:pt x="52" y="55"/>
                    <a:pt x="45" y="49"/>
                    <a:pt x="34" y="49"/>
                  </a:cubicBezTo>
                  <a:moveTo>
                    <a:pt x="34" y="37"/>
                  </a:moveTo>
                  <a:cubicBezTo>
                    <a:pt x="55" y="37"/>
                    <a:pt x="67" y="49"/>
                    <a:pt x="67" y="78"/>
                  </a:cubicBezTo>
                  <a:cubicBezTo>
                    <a:pt x="67" y="108"/>
                    <a:pt x="54" y="120"/>
                    <a:pt x="34" y="120"/>
                  </a:cubicBezTo>
                  <a:cubicBezTo>
                    <a:pt x="13" y="120"/>
                    <a:pt x="0" y="108"/>
                    <a:pt x="0" y="78"/>
                  </a:cubicBezTo>
                  <a:cubicBezTo>
                    <a:pt x="0" y="49"/>
                    <a:pt x="13" y="37"/>
                    <a:pt x="34" y="37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0" name="Freeform 50"/>
            <p:cNvSpPr>
              <a:spLocks noEditPoints="1"/>
            </p:cNvSpPr>
            <p:nvPr/>
          </p:nvSpPr>
          <p:spPr bwMode="auto">
            <a:xfrm>
              <a:off x="5066" y="2163"/>
              <a:ext cx="125" cy="223"/>
            </a:xfrm>
            <a:custGeom>
              <a:avLst/>
              <a:gdLst>
                <a:gd name="T0" fmla="*/ 31 w 65"/>
                <a:gd name="T1" fmla="*/ 45 h 115"/>
                <a:gd name="T2" fmla="*/ 15 w 65"/>
                <a:gd name="T3" fmla="*/ 64 h 115"/>
                <a:gd name="T4" fmla="*/ 15 w 65"/>
                <a:gd name="T5" fmla="*/ 83 h 115"/>
                <a:gd name="T6" fmla="*/ 31 w 65"/>
                <a:gd name="T7" fmla="*/ 102 h 115"/>
                <a:gd name="T8" fmla="*/ 49 w 65"/>
                <a:gd name="T9" fmla="*/ 73 h 115"/>
                <a:gd name="T10" fmla="*/ 31 w 65"/>
                <a:gd name="T11" fmla="*/ 45 h 115"/>
                <a:gd name="T12" fmla="*/ 15 w 65"/>
                <a:gd name="T13" fmla="*/ 42 h 115"/>
                <a:gd name="T14" fmla="*/ 37 w 65"/>
                <a:gd name="T15" fmla="*/ 32 h 115"/>
                <a:gd name="T16" fmla="*/ 65 w 65"/>
                <a:gd name="T17" fmla="*/ 73 h 115"/>
                <a:gd name="T18" fmla="*/ 37 w 65"/>
                <a:gd name="T19" fmla="*/ 115 h 115"/>
                <a:gd name="T20" fmla="*/ 15 w 65"/>
                <a:gd name="T21" fmla="*/ 105 h 115"/>
                <a:gd name="T22" fmla="*/ 15 w 65"/>
                <a:gd name="T23" fmla="*/ 112 h 115"/>
                <a:gd name="T24" fmla="*/ 7 w 65"/>
                <a:gd name="T25" fmla="*/ 113 h 115"/>
                <a:gd name="T26" fmla="*/ 0 w 65"/>
                <a:gd name="T27" fmla="*/ 112 h 115"/>
                <a:gd name="T28" fmla="*/ 0 w 65"/>
                <a:gd name="T29" fmla="*/ 1 h 115"/>
                <a:gd name="T30" fmla="*/ 7 w 65"/>
                <a:gd name="T31" fmla="*/ 0 h 115"/>
                <a:gd name="T32" fmla="*/ 15 w 65"/>
                <a:gd name="T33" fmla="*/ 1 h 115"/>
                <a:gd name="T34" fmla="*/ 15 w 65"/>
                <a:gd name="T35" fmla="*/ 4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5">
                  <a:moveTo>
                    <a:pt x="31" y="45"/>
                  </a:moveTo>
                  <a:cubicBezTo>
                    <a:pt x="21" y="45"/>
                    <a:pt x="15" y="53"/>
                    <a:pt x="15" y="64"/>
                  </a:cubicBezTo>
                  <a:cubicBezTo>
                    <a:pt x="15" y="83"/>
                    <a:pt x="15" y="83"/>
                    <a:pt x="15" y="83"/>
                  </a:cubicBezTo>
                  <a:cubicBezTo>
                    <a:pt x="15" y="93"/>
                    <a:pt x="21" y="102"/>
                    <a:pt x="31" y="102"/>
                  </a:cubicBezTo>
                  <a:cubicBezTo>
                    <a:pt x="43" y="102"/>
                    <a:pt x="49" y="96"/>
                    <a:pt x="49" y="73"/>
                  </a:cubicBezTo>
                  <a:cubicBezTo>
                    <a:pt x="49" y="51"/>
                    <a:pt x="43" y="45"/>
                    <a:pt x="31" y="45"/>
                  </a:cubicBezTo>
                  <a:moveTo>
                    <a:pt x="15" y="42"/>
                  </a:moveTo>
                  <a:cubicBezTo>
                    <a:pt x="19" y="36"/>
                    <a:pt x="26" y="32"/>
                    <a:pt x="37" y="32"/>
                  </a:cubicBezTo>
                  <a:cubicBezTo>
                    <a:pt x="54" y="32"/>
                    <a:pt x="65" y="43"/>
                    <a:pt x="65" y="73"/>
                  </a:cubicBezTo>
                  <a:cubicBezTo>
                    <a:pt x="65" y="104"/>
                    <a:pt x="54" y="115"/>
                    <a:pt x="37" y="115"/>
                  </a:cubicBezTo>
                  <a:cubicBezTo>
                    <a:pt x="26" y="115"/>
                    <a:pt x="19" y="111"/>
                    <a:pt x="15" y="105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2" y="113"/>
                    <a:pt x="7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2" y="0"/>
                    <a:pt x="15" y="1"/>
                    <a:pt x="15" y="1"/>
                  </a:cubicBezTo>
                  <a:lnTo>
                    <a:pt x="15" y="4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1" name="Freeform 51"/>
            <p:cNvSpPr>
              <a:spLocks/>
            </p:cNvSpPr>
            <p:nvPr/>
          </p:nvSpPr>
          <p:spPr bwMode="auto">
            <a:xfrm>
              <a:off x="2958" y="2523"/>
              <a:ext cx="152" cy="209"/>
            </a:xfrm>
            <a:custGeom>
              <a:avLst/>
              <a:gdLst>
                <a:gd name="T0" fmla="*/ 23 w 79"/>
                <a:gd name="T1" fmla="*/ 39 h 108"/>
                <a:gd name="T2" fmla="*/ 14 w 79"/>
                <a:gd name="T3" fmla="*/ 19 h 108"/>
                <a:gd name="T4" fmla="*/ 13 w 79"/>
                <a:gd name="T5" fmla="*/ 19 h 108"/>
                <a:gd name="T6" fmla="*/ 15 w 79"/>
                <a:gd name="T7" fmla="*/ 44 h 108"/>
                <a:gd name="T8" fmla="*/ 15 w 79"/>
                <a:gd name="T9" fmla="*/ 107 h 108"/>
                <a:gd name="T10" fmla="*/ 7 w 79"/>
                <a:gd name="T11" fmla="*/ 108 h 108"/>
                <a:gd name="T12" fmla="*/ 0 w 79"/>
                <a:gd name="T13" fmla="*/ 107 h 108"/>
                <a:gd name="T14" fmla="*/ 0 w 79"/>
                <a:gd name="T15" fmla="*/ 1 h 108"/>
                <a:gd name="T16" fmla="*/ 10 w 79"/>
                <a:gd name="T17" fmla="*/ 0 h 108"/>
                <a:gd name="T18" fmla="*/ 19 w 79"/>
                <a:gd name="T19" fmla="*/ 1 h 108"/>
                <a:gd name="T20" fmla="*/ 56 w 79"/>
                <a:gd name="T21" fmla="*/ 69 h 108"/>
                <a:gd name="T22" fmla="*/ 66 w 79"/>
                <a:gd name="T23" fmla="*/ 89 h 108"/>
                <a:gd name="T24" fmla="*/ 66 w 79"/>
                <a:gd name="T25" fmla="*/ 89 h 108"/>
                <a:gd name="T26" fmla="*/ 65 w 79"/>
                <a:gd name="T27" fmla="*/ 64 h 108"/>
                <a:gd name="T28" fmla="*/ 65 w 79"/>
                <a:gd name="T29" fmla="*/ 1 h 108"/>
                <a:gd name="T30" fmla="*/ 72 w 79"/>
                <a:gd name="T31" fmla="*/ 0 h 108"/>
                <a:gd name="T32" fmla="*/ 79 w 79"/>
                <a:gd name="T33" fmla="*/ 1 h 108"/>
                <a:gd name="T34" fmla="*/ 79 w 79"/>
                <a:gd name="T35" fmla="*/ 107 h 108"/>
                <a:gd name="T36" fmla="*/ 70 w 79"/>
                <a:gd name="T37" fmla="*/ 108 h 108"/>
                <a:gd name="T38" fmla="*/ 61 w 79"/>
                <a:gd name="T39" fmla="*/ 107 h 108"/>
                <a:gd name="T40" fmla="*/ 23 w 79"/>
                <a:gd name="T41" fmla="*/ 39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9" h="108">
                  <a:moveTo>
                    <a:pt x="23" y="39"/>
                  </a:moveTo>
                  <a:cubicBezTo>
                    <a:pt x="17" y="29"/>
                    <a:pt x="14" y="19"/>
                    <a:pt x="14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19"/>
                    <a:pt x="15" y="29"/>
                    <a:pt x="15" y="44"/>
                  </a:cubicBezTo>
                  <a:cubicBezTo>
                    <a:pt x="15" y="107"/>
                    <a:pt x="15" y="107"/>
                    <a:pt x="15" y="107"/>
                  </a:cubicBezTo>
                  <a:cubicBezTo>
                    <a:pt x="15" y="107"/>
                    <a:pt x="12" y="108"/>
                    <a:pt x="7" y="108"/>
                  </a:cubicBezTo>
                  <a:cubicBezTo>
                    <a:pt x="2" y="108"/>
                    <a:pt x="0" y="107"/>
                    <a:pt x="0" y="107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10" y="0"/>
                  </a:cubicBezTo>
                  <a:cubicBezTo>
                    <a:pt x="16" y="0"/>
                    <a:pt x="19" y="1"/>
                    <a:pt x="19" y="1"/>
                  </a:cubicBezTo>
                  <a:cubicBezTo>
                    <a:pt x="56" y="69"/>
                    <a:pt x="56" y="69"/>
                    <a:pt x="56" y="69"/>
                  </a:cubicBezTo>
                  <a:cubicBezTo>
                    <a:pt x="62" y="79"/>
                    <a:pt x="66" y="89"/>
                    <a:pt x="66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89"/>
                    <a:pt x="65" y="78"/>
                    <a:pt x="65" y="64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1"/>
                    <a:pt x="67" y="0"/>
                    <a:pt x="72" y="0"/>
                  </a:cubicBezTo>
                  <a:cubicBezTo>
                    <a:pt x="77" y="0"/>
                    <a:pt x="79" y="1"/>
                    <a:pt x="79" y="1"/>
                  </a:cubicBezTo>
                  <a:cubicBezTo>
                    <a:pt x="79" y="107"/>
                    <a:pt x="79" y="107"/>
                    <a:pt x="79" y="107"/>
                  </a:cubicBezTo>
                  <a:cubicBezTo>
                    <a:pt x="79" y="107"/>
                    <a:pt x="76" y="108"/>
                    <a:pt x="70" y="108"/>
                  </a:cubicBezTo>
                  <a:cubicBezTo>
                    <a:pt x="64" y="108"/>
                    <a:pt x="61" y="107"/>
                    <a:pt x="61" y="107"/>
                  </a:cubicBezTo>
                  <a:lnTo>
                    <a:pt x="23" y="39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2" name="Freeform 52"/>
            <p:cNvSpPr>
              <a:spLocks noEditPoints="1"/>
            </p:cNvSpPr>
            <p:nvPr/>
          </p:nvSpPr>
          <p:spPr bwMode="auto">
            <a:xfrm>
              <a:off x="3159" y="2519"/>
              <a:ext cx="29" cy="213"/>
            </a:xfrm>
            <a:custGeom>
              <a:avLst/>
              <a:gdLst>
                <a:gd name="T0" fmla="*/ 15 w 15"/>
                <a:gd name="T1" fmla="*/ 109 h 110"/>
                <a:gd name="T2" fmla="*/ 7 w 15"/>
                <a:gd name="T3" fmla="*/ 110 h 110"/>
                <a:gd name="T4" fmla="*/ 0 w 15"/>
                <a:gd name="T5" fmla="*/ 109 h 110"/>
                <a:gd name="T6" fmla="*/ 0 w 15"/>
                <a:gd name="T7" fmla="*/ 32 h 110"/>
                <a:gd name="T8" fmla="*/ 7 w 15"/>
                <a:gd name="T9" fmla="*/ 31 h 110"/>
                <a:gd name="T10" fmla="*/ 15 w 15"/>
                <a:gd name="T11" fmla="*/ 32 h 110"/>
                <a:gd name="T12" fmla="*/ 15 w 15"/>
                <a:gd name="T13" fmla="*/ 109 h 110"/>
                <a:gd name="T14" fmla="*/ 15 w 15"/>
                <a:gd name="T15" fmla="*/ 16 h 110"/>
                <a:gd name="T16" fmla="*/ 7 w 15"/>
                <a:gd name="T17" fmla="*/ 17 h 110"/>
                <a:gd name="T18" fmla="*/ 0 w 15"/>
                <a:gd name="T19" fmla="*/ 16 h 110"/>
                <a:gd name="T20" fmla="*/ 0 w 15"/>
                <a:gd name="T21" fmla="*/ 1 h 110"/>
                <a:gd name="T22" fmla="*/ 7 w 15"/>
                <a:gd name="T23" fmla="*/ 0 h 110"/>
                <a:gd name="T24" fmla="*/ 15 w 15"/>
                <a:gd name="T25" fmla="*/ 1 h 110"/>
                <a:gd name="T26" fmla="*/ 15 w 15"/>
                <a:gd name="T27" fmla="*/ 1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110">
                  <a:moveTo>
                    <a:pt x="15" y="109"/>
                  </a:moveTo>
                  <a:cubicBezTo>
                    <a:pt x="15" y="109"/>
                    <a:pt x="12" y="110"/>
                    <a:pt x="7" y="110"/>
                  </a:cubicBezTo>
                  <a:cubicBezTo>
                    <a:pt x="2" y="110"/>
                    <a:pt x="0" y="109"/>
                    <a:pt x="0" y="10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2" y="31"/>
                    <a:pt x="7" y="31"/>
                  </a:cubicBezTo>
                  <a:cubicBezTo>
                    <a:pt x="12" y="31"/>
                    <a:pt x="15" y="32"/>
                    <a:pt x="15" y="32"/>
                  </a:cubicBezTo>
                  <a:lnTo>
                    <a:pt x="15" y="109"/>
                  </a:lnTo>
                  <a:close/>
                  <a:moveTo>
                    <a:pt x="15" y="16"/>
                  </a:moveTo>
                  <a:cubicBezTo>
                    <a:pt x="15" y="16"/>
                    <a:pt x="13" y="17"/>
                    <a:pt x="7" y="17"/>
                  </a:cubicBezTo>
                  <a:cubicBezTo>
                    <a:pt x="2" y="17"/>
                    <a:pt x="0" y="16"/>
                    <a:pt x="0" y="1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7" y="0"/>
                  </a:cubicBezTo>
                  <a:cubicBezTo>
                    <a:pt x="13" y="0"/>
                    <a:pt x="15" y="1"/>
                    <a:pt x="15" y="1"/>
                  </a:cubicBezTo>
                  <a:lnTo>
                    <a:pt x="15" y="1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3" name="Freeform 53"/>
            <p:cNvSpPr>
              <a:spLocks noEditPoints="1"/>
            </p:cNvSpPr>
            <p:nvPr/>
          </p:nvSpPr>
          <p:spPr bwMode="auto">
            <a:xfrm>
              <a:off x="3224" y="2576"/>
              <a:ext cx="122" cy="160"/>
            </a:xfrm>
            <a:custGeom>
              <a:avLst/>
              <a:gdLst>
                <a:gd name="T0" fmla="*/ 33 w 63"/>
                <a:gd name="T1" fmla="*/ 12 h 83"/>
                <a:gd name="T2" fmla="*/ 15 w 63"/>
                <a:gd name="T3" fmla="*/ 36 h 83"/>
                <a:gd name="T4" fmla="*/ 48 w 63"/>
                <a:gd name="T5" fmla="*/ 36 h 83"/>
                <a:gd name="T6" fmla="*/ 48 w 63"/>
                <a:gd name="T7" fmla="*/ 29 h 83"/>
                <a:gd name="T8" fmla="*/ 33 w 63"/>
                <a:gd name="T9" fmla="*/ 12 h 83"/>
                <a:gd name="T10" fmla="*/ 15 w 63"/>
                <a:gd name="T11" fmla="*/ 46 h 83"/>
                <a:gd name="T12" fmla="*/ 36 w 63"/>
                <a:gd name="T13" fmla="*/ 70 h 83"/>
                <a:gd name="T14" fmla="*/ 54 w 63"/>
                <a:gd name="T15" fmla="*/ 66 h 83"/>
                <a:gd name="T16" fmla="*/ 59 w 63"/>
                <a:gd name="T17" fmla="*/ 76 h 83"/>
                <a:gd name="T18" fmla="*/ 34 w 63"/>
                <a:gd name="T19" fmla="*/ 83 h 83"/>
                <a:gd name="T20" fmla="*/ 0 w 63"/>
                <a:gd name="T21" fmla="*/ 41 h 83"/>
                <a:gd name="T22" fmla="*/ 33 w 63"/>
                <a:gd name="T23" fmla="*/ 0 h 83"/>
                <a:gd name="T24" fmla="*/ 63 w 63"/>
                <a:gd name="T25" fmla="*/ 31 h 83"/>
                <a:gd name="T26" fmla="*/ 62 w 63"/>
                <a:gd name="T27" fmla="*/ 46 h 83"/>
                <a:gd name="T28" fmla="*/ 15 w 63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3" h="83">
                  <a:moveTo>
                    <a:pt x="33" y="12"/>
                  </a:moveTo>
                  <a:cubicBezTo>
                    <a:pt x="23" y="12"/>
                    <a:pt x="17" y="19"/>
                    <a:pt x="15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4"/>
                    <a:pt x="48" y="32"/>
                    <a:pt x="48" y="29"/>
                  </a:cubicBezTo>
                  <a:cubicBezTo>
                    <a:pt x="48" y="20"/>
                    <a:pt x="44" y="12"/>
                    <a:pt x="33" y="12"/>
                  </a:cubicBezTo>
                  <a:moveTo>
                    <a:pt x="15" y="46"/>
                  </a:moveTo>
                  <a:cubicBezTo>
                    <a:pt x="17" y="64"/>
                    <a:pt x="24" y="70"/>
                    <a:pt x="36" y="70"/>
                  </a:cubicBezTo>
                  <a:cubicBezTo>
                    <a:pt x="47" y="70"/>
                    <a:pt x="54" y="66"/>
                    <a:pt x="54" y="66"/>
                  </a:cubicBezTo>
                  <a:cubicBezTo>
                    <a:pt x="57" y="68"/>
                    <a:pt x="59" y="72"/>
                    <a:pt x="59" y="76"/>
                  </a:cubicBezTo>
                  <a:cubicBezTo>
                    <a:pt x="59" y="76"/>
                    <a:pt x="50" y="83"/>
                    <a:pt x="34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3" y="0"/>
                    <a:pt x="33" y="0"/>
                  </a:cubicBezTo>
                  <a:cubicBezTo>
                    <a:pt x="52" y="0"/>
                    <a:pt x="63" y="11"/>
                    <a:pt x="63" y="31"/>
                  </a:cubicBezTo>
                  <a:cubicBezTo>
                    <a:pt x="63" y="40"/>
                    <a:pt x="62" y="46"/>
                    <a:pt x="62" y="46"/>
                  </a:cubicBezTo>
                  <a:lnTo>
                    <a:pt x="15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4" name="Freeform 54"/>
            <p:cNvSpPr>
              <a:spLocks noEditPoints="1"/>
            </p:cNvSpPr>
            <p:nvPr/>
          </p:nvSpPr>
          <p:spPr bwMode="auto">
            <a:xfrm>
              <a:off x="3381" y="2576"/>
              <a:ext cx="125" cy="224"/>
            </a:xfrm>
            <a:custGeom>
              <a:avLst/>
              <a:gdLst>
                <a:gd name="T0" fmla="*/ 31 w 65"/>
                <a:gd name="T1" fmla="*/ 13 h 116"/>
                <a:gd name="T2" fmla="*/ 15 w 65"/>
                <a:gd name="T3" fmla="*/ 32 h 116"/>
                <a:gd name="T4" fmla="*/ 15 w 65"/>
                <a:gd name="T5" fmla="*/ 51 h 116"/>
                <a:gd name="T6" fmla="*/ 31 w 65"/>
                <a:gd name="T7" fmla="*/ 70 h 116"/>
                <a:gd name="T8" fmla="*/ 50 w 65"/>
                <a:gd name="T9" fmla="*/ 42 h 116"/>
                <a:gd name="T10" fmla="*/ 31 w 65"/>
                <a:gd name="T11" fmla="*/ 13 h 116"/>
                <a:gd name="T12" fmla="*/ 37 w 65"/>
                <a:gd name="T13" fmla="*/ 0 h 116"/>
                <a:gd name="T14" fmla="*/ 65 w 65"/>
                <a:gd name="T15" fmla="*/ 42 h 116"/>
                <a:gd name="T16" fmla="*/ 37 w 65"/>
                <a:gd name="T17" fmla="*/ 83 h 116"/>
                <a:gd name="T18" fmla="*/ 15 w 65"/>
                <a:gd name="T19" fmla="*/ 73 h 116"/>
                <a:gd name="T20" fmla="*/ 15 w 65"/>
                <a:gd name="T21" fmla="*/ 115 h 116"/>
                <a:gd name="T22" fmla="*/ 7 w 65"/>
                <a:gd name="T23" fmla="*/ 116 h 116"/>
                <a:gd name="T24" fmla="*/ 0 w 65"/>
                <a:gd name="T25" fmla="*/ 115 h 116"/>
                <a:gd name="T26" fmla="*/ 0 w 65"/>
                <a:gd name="T27" fmla="*/ 3 h 116"/>
                <a:gd name="T28" fmla="*/ 7 w 65"/>
                <a:gd name="T29" fmla="*/ 2 h 116"/>
                <a:gd name="T30" fmla="*/ 15 w 65"/>
                <a:gd name="T31" fmla="*/ 3 h 116"/>
                <a:gd name="T32" fmla="*/ 15 w 65"/>
                <a:gd name="T33" fmla="*/ 10 h 116"/>
                <a:gd name="T34" fmla="*/ 37 w 65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6">
                  <a:moveTo>
                    <a:pt x="31" y="13"/>
                  </a:moveTo>
                  <a:cubicBezTo>
                    <a:pt x="21" y="13"/>
                    <a:pt x="15" y="22"/>
                    <a:pt x="15" y="3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62"/>
                    <a:pt x="21" y="70"/>
                    <a:pt x="31" y="70"/>
                  </a:cubicBezTo>
                  <a:cubicBezTo>
                    <a:pt x="43" y="70"/>
                    <a:pt x="50" y="64"/>
                    <a:pt x="50" y="42"/>
                  </a:cubicBezTo>
                  <a:cubicBezTo>
                    <a:pt x="50" y="19"/>
                    <a:pt x="43" y="13"/>
                    <a:pt x="31" y="13"/>
                  </a:cubicBezTo>
                  <a:moveTo>
                    <a:pt x="37" y="0"/>
                  </a:moveTo>
                  <a:cubicBezTo>
                    <a:pt x="54" y="0"/>
                    <a:pt x="65" y="11"/>
                    <a:pt x="65" y="42"/>
                  </a:cubicBezTo>
                  <a:cubicBezTo>
                    <a:pt x="65" y="72"/>
                    <a:pt x="54" y="83"/>
                    <a:pt x="37" y="83"/>
                  </a:cubicBezTo>
                  <a:cubicBezTo>
                    <a:pt x="26" y="83"/>
                    <a:pt x="19" y="79"/>
                    <a:pt x="15" y="73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5"/>
                    <a:pt x="12" y="116"/>
                    <a:pt x="7" y="116"/>
                  </a:cubicBezTo>
                  <a:cubicBezTo>
                    <a:pt x="2" y="116"/>
                    <a:pt x="0" y="115"/>
                    <a:pt x="0" y="1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9" y="4"/>
                    <a:pt x="26" y="0"/>
                    <a:pt x="37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5" name="Freeform 55"/>
            <p:cNvSpPr>
              <a:spLocks noEditPoints="1"/>
            </p:cNvSpPr>
            <p:nvPr/>
          </p:nvSpPr>
          <p:spPr bwMode="auto">
            <a:xfrm>
              <a:off x="3535" y="2576"/>
              <a:ext cx="124" cy="160"/>
            </a:xfrm>
            <a:custGeom>
              <a:avLst/>
              <a:gdLst>
                <a:gd name="T0" fmla="*/ 34 w 64"/>
                <a:gd name="T1" fmla="*/ 12 h 83"/>
                <a:gd name="T2" fmla="*/ 16 w 64"/>
                <a:gd name="T3" fmla="*/ 36 h 83"/>
                <a:gd name="T4" fmla="*/ 48 w 64"/>
                <a:gd name="T5" fmla="*/ 36 h 83"/>
                <a:gd name="T6" fmla="*/ 49 w 64"/>
                <a:gd name="T7" fmla="*/ 29 h 83"/>
                <a:gd name="T8" fmla="*/ 34 w 64"/>
                <a:gd name="T9" fmla="*/ 12 h 83"/>
                <a:gd name="T10" fmla="*/ 16 w 64"/>
                <a:gd name="T11" fmla="*/ 46 h 83"/>
                <a:gd name="T12" fmla="*/ 37 w 64"/>
                <a:gd name="T13" fmla="*/ 70 h 83"/>
                <a:gd name="T14" fmla="*/ 55 w 64"/>
                <a:gd name="T15" fmla="*/ 66 h 83"/>
                <a:gd name="T16" fmla="*/ 60 w 64"/>
                <a:gd name="T17" fmla="*/ 76 h 83"/>
                <a:gd name="T18" fmla="*/ 35 w 64"/>
                <a:gd name="T19" fmla="*/ 83 h 83"/>
                <a:gd name="T20" fmla="*/ 0 w 64"/>
                <a:gd name="T21" fmla="*/ 41 h 83"/>
                <a:gd name="T22" fmla="*/ 34 w 64"/>
                <a:gd name="T23" fmla="*/ 0 h 83"/>
                <a:gd name="T24" fmla="*/ 64 w 64"/>
                <a:gd name="T25" fmla="*/ 31 h 83"/>
                <a:gd name="T26" fmla="*/ 62 w 64"/>
                <a:gd name="T27" fmla="*/ 46 h 83"/>
                <a:gd name="T28" fmla="*/ 16 w 64"/>
                <a:gd name="T29" fmla="*/ 46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83">
                  <a:moveTo>
                    <a:pt x="34" y="12"/>
                  </a:moveTo>
                  <a:cubicBezTo>
                    <a:pt x="24" y="12"/>
                    <a:pt x="17" y="19"/>
                    <a:pt x="16" y="36"/>
                  </a:cubicBezTo>
                  <a:cubicBezTo>
                    <a:pt x="48" y="36"/>
                    <a:pt x="48" y="36"/>
                    <a:pt x="48" y="36"/>
                  </a:cubicBezTo>
                  <a:cubicBezTo>
                    <a:pt x="48" y="34"/>
                    <a:pt x="49" y="32"/>
                    <a:pt x="49" y="29"/>
                  </a:cubicBezTo>
                  <a:cubicBezTo>
                    <a:pt x="49" y="20"/>
                    <a:pt x="45" y="12"/>
                    <a:pt x="34" y="12"/>
                  </a:cubicBezTo>
                  <a:moveTo>
                    <a:pt x="16" y="46"/>
                  </a:moveTo>
                  <a:cubicBezTo>
                    <a:pt x="17" y="64"/>
                    <a:pt x="24" y="70"/>
                    <a:pt x="37" y="70"/>
                  </a:cubicBezTo>
                  <a:cubicBezTo>
                    <a:pt x="48" y="70"/>
                    <a:pt x="55" y="66"/>
                    <a:pt x="55" y="66"/>
                  </a:cubicBezTo>
                  <a:cubicBezTo>
                    <a:pt x="57" y="68"/>
                    <a:pt x="59" y="72"/>
                    <a:pt x="60" y="76"/>
                  </a:cubicBezTo>
                  <a:cubicBezTo>
                    <a:pt x="60" y="76"/>
                    <a:pt x="51" y="83"/>
                    <a:pt x="35" y="83"/>
                  </a:cubicBezTo>
                  <a:cubicBezTo>
                    <a:pt x="11" y="83"/>
                    <a:pt x="0" y="68"/>
                    <a:pt x="0" y="41"/>
                  </a:cubicBezTo>
                  <a:cubicBezTo>
                    <a:pt x="0" y="13"/>
                    <a:pt x="14" y="0"/>
                    <a:pt x="34" y="0"/>
                  </a:cubicBezTo>
                  <a:cubicBezTo>
                    <a:pt x="53" y="0"/>
                    <a:pt x="64" y="11"/>
                    <a:pt x="64" y="31"/>
                  </a:cubicBezTo>
                  <a:cubicBezTo>
                    <a:pt x="64" y="40"/>
                    <a:pt x="62" y="46"/>
                    <a:pt x="62" y="46"/>
                  </a:cubicBezTo>
                  <a:lnTo>
                    <a:pt x="16" y="46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6" name="Freeform 56"/>
            <p:cNvSpPr>
              <a:spLocks/>
            </p:cNvSpPr>
            <p:nvPr/>
          </p:nvSpPr>
          <p:spPr bwMode="auto">
            <a:xfrm>
              <a:off x="3678" y="2514"/>
              <a:ext cx="87" cy="218"/>
            </a:xfrm>
            <a:custGeom>
              <a:avLst/>
              <a:gdLst>
                <a:gd name="T0" fmla="*/ 22 w 45"/>
                <a:gd name="T1" fmla="*/ 0 h 113"/>
                <a:gd name="T2" fmla="*/ 30 w 45"/>
                <a:gd name="T3" fmla="*/ 1 h 113"/>
                <a:gd name="T4" fmla="*/ 30 w 45"/>
                <a:gd name="T5" fmla="*/ 43 h 113"/>
                <a:gd name="T6" fmla="*/ 40 w 45"/>
                <a:gd name="T7" fmla="*/ 37 h 113"/>
                <a:gd name="T8" fmla="*/ 43 w 45"/>
                <a:gd name="T9" fmla="*/ 40 h 113"/>
                <a:gd name="T10" fmla="*/ 45 w 45"/>
                <a:gd name="T11" fmla="*/ 45 h 113"/>
                <a:gd name="T12" fmla="*/ 30 w 45"/>
                <a:gd name="T13" fmla="*/ 54 h 113"/>
                <a:gd name="T14" fmla="*/ 30 w 45"/>
                <a:gd name="T15" fmla="*/ 112 h 113"/>
                <a:gd name="T16" fmla="*/ 22 w 45"/>
                <a:gd name="T17" fmla="*/ 113 h 113"/>
                <a:gd name="T18" fmla="*/ 15 w 45"/>
                <a:gd name="T19" fmla="*/ 112 h 113"/>
                <a:gd name="T20" fmla="*/ 15 w 45"/>
                <a:gd name="T21" fmla="*/ 62 h 113"/>
                <a:gd name="T22" fmla="*/ 5 w 45"/>
                <a:gd name="T23" fmla="*/ 68 h 113"/>
                <a:gd name="T24" fmla="*/ 2 w 45"/>
                <a:gd name="T25" fmla="*/ 65 h 113"/>
                <a:gd name="T26" fmla="*/ 0 w 45"/>
                <a:gd name="T27" fmla="*/ 60 h 113"/>
                <a:gd name="T28" fmla="*/ 15 w 45"/>
                <a:gd name="T29" fmla="*/ 52 h 113"/>
                <a:gd name="T30" fmla="*/ 15 w 45"/>
                <a:gd name="T31" fmla="*/ 1 h 113"/>
                <a:gd name="T32" fmla="*/ 22 w 45"/>
                <a:gd name="T33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" h="113">
                  <a:moveTo>
                    <a:pt x="22" y="0"/>
                  </a:moveTo>
                  <a:cubicBezTo>
                    <a:pt x="27" y="0"/>
                    <a:pt x="30" y="1"/>
                    <a:pt x="30" y="1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1" y="37"/>
                    <a:pt x="42" y="38"/>
                    <a:pt x="43" y="40"/>
                  </a:cubicBezTo>
                  <a:cubicBezTo>
                    <a:pt x="45" y="43"/>
                    <a:pt x="45" y="45"/>
                    <a:pt x="45" y="45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112"/>
                    <a:pt x="30" y="112"/>
                    <a:pt x="30" y="112"/>
                  </a:cubicBezTo>
                  <a:cubicBezTo>
                    <a:pt x="30" y="112"/>
                    <a:pt x="27" y="113"/>
                    <a:pt x="22" y="113"/>
                  </a:cubicBezTo>
                  <a:cubicBezTo>
                    <a:pt x="17" y="113"/>
                    <a:pt x="15" y="112"/>
                    <a:pt x="15" y="112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4" y="68"/>
                    <a:pt x="3" y="67"/>
                    <a:pt x="2" y="65"/>
                  </a:cubicBezTo>
                  <a:cubicBezTo>
                    <a:pt x="0" y="62"/>
                    <a:pt x="0" y="60"/>
                    <a:pt x="0" y="60"/>
                  </a:cubicBezTo>
                  <a:cubicBezTo>
                    <a:pt x="15" y="52"/>
                    <a:pt x="15" y="52"/>
                    <a:pt x="15" y="5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7" y="0"/>
                    <a:pt x="2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7" name="Freeform 57"/>
            <p:cNvSpPr>
              <a:spLocks/>
            </p:cNvSpPr>
            <p:nvPr/>
          </p:nvSpPr>
          <p:spPr bwMode="auto">
            <a:xfrm>
              <a:off x="3792" y="2576"/>
              <a:ext cx="119" cy="156"/>
            </a:xfrm>
            <a:custGeom>
              <a:avLst/>
              <a:gdLst>
                <a:gd name="T0" fmla="*/ 62 w 62"/>
                <a:gd name="T1" fmla="*/ 80 h 81"/>
                <a:gd name="T2" fmla="*/ 54 w 62"/>
                <a:gd name="T3" fmla="*/ 81 h 81"/>
                <a:gd name="T4" fmla="*/ 46 w 62"/>
                <a:gd name="T5" fmla="*/ 80 h 81"/>
                <a:gd name="T6" fmla="*/ 46 w 62"/>
                <a:gd name="T7" fmla="*/ 26 h 81"/>
                <a:gd name="T8" fmla="*/ 32 w 62"/>
                <a:gd name="T9" fmla="*/ 13 h 81"/>
                <a:gd name="T10" fmla="*/ 15 w 62"/>
                <a:gd name="T11" fmla="*/ 22 h 81"/>
                <a:gd name="T12" fmla="*/ 15 w 62"/>
                <a:gd name="T13" fmla="*/ 80 h 81"/>
                <a:gd name="T14" fmla="*/ 8 w 62"/>
                <a:gd name="T15" fmla="*/ 81 h 81"/>
                <a:gd name="T16" fmla="*/ 0 w 62"/>
                <a:gd name="T17" fmla="*/ 80 h 81"/>
                <a:gd name="T18" fmla="*/ 0 w 62"/>
                <a:gd name="T19" fmla="*/ 3 h 81"/>
                <a:gd name="T20" fmla="*/ 8 w 62"/>
                <a:gd name="T21" fmla="*/ 2 h 81"/>
                <a:gd name="T22" fmla="*/ 15 w 62"/>
                <a:gd name="T23" fmla="*/ 3 h 81"/>
                <a:gd name="T24" fmla="*/ 15 w 62"/>
                <a:gd name="T25" fmla="*/ 10 h 81"/>
                <a:gd name="T26" fmla="*/ 38 w 62"/>
                <a:gd name="T27" fmla="*/ 0 h 81"/>
                <a:gd name="T28" fmla="*/ 62 w 62"/>
                <a:gd name="T29" fmla="*/ 23 h 81"/>
                <a:gd name="T30" fmla="*/ 62 w 62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81">
                  <a:moveTo>
                    <a:pt x="62" y="80"/>
                  </a:moveTo>
                  <a:cubicBezTo>
                    <a:pt x="62" y="80"/>
                    <a:pt x="59" y="81"/>
                    <a:pt x="54" y="81"/>
                  </a:cubicBezTo>
                  <a:cubicBezTo>
                    <a:pt x="49" y="81"/>
                    <a:pt x="46" y="80"/>
                    <a:pt x="46" y="80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17"/>
                    <a:pt x="42" y="13"/>
                    <a:pt x="32" y="13"/>
                  </a:cubicBezTo>
                  <a:cubicBezTo>
                    <a:pt x="26" y="13"/>
                    <a:pt x="19" y="16"/>
                    <a:pt x="15" y="22"/>
                  </a:cubicBezTo>
                  <a:cubicBezTo>
                    <a:pt x="15" y="80"/>
                    <a:pt x="15" y="80"/>
                    <a:pt x="15" y="80"/>
                  </a:cubicBezTo>
                  <a:cubicBezTo>
                    <a:pt x="15" y="80"/>
                    <a:pt x="13" y="81"/>
                    <a:pt x="8" y="81"/>
                  </a:cubicBezTo>
                  <a:cubicBezTo>
                    <a:pt x="3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2"/>
                    <a:pt x="8" y="2"/>
                  </a:cubicBezTo>
                  <a:cubicBezTo>
                    <a:pt x="13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21" y="4"/>
                    <a:pt x="29" y="0"/>
                    <a:pt x="38" y="0"/>
                  </a:cubicBezTo>
                  <a:cubicBezTo>
                    <a:pt x="53" y="0"/>
                    <a:pt x="62" y="10"/>
                    <a:pt x="62" y="23"/>
                  </a:cubicBezTo>
                  <a:lnTo>
                    <a:pt x="62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8" name="Freeform 58"/>
            <p:cNvSpPr>
              <a:spLocks noEditPoints="1"/>
            </p:cNvSpPr>
            <p:nvPr/>
          </p:nvSpPr>
          <p:spPr bwMode="auto">
            <a:xfrm>
              <a:off x="3946" y="2576"/>
              <a:ext cx="130" cy="160"/>
            </a:xfrm>
            <a:custGeom>
              <a:avLst/>
              <a:gdLst>
                <a:gd name="T0" fmla="*/ 33 w 67"/>
                <a:gd name="T1" fmla="*/ 12 h 83"/>
                <a:gd name="T2" fmla="*/ 15 w 67"/>
                <a:gd name="T3" fmla="*/ 42 h 83"/>
                <a:gd name="T4" fmla="*/ 33 w 67"/>
                <a:gd name="T5" fmla="*/ 71 h 83"/>
                <a:gd name="T6" fmla="*/ 51 w 67"/>
                <a:gd name="T7" fmla="*/ 42 h 83"/>
                <a:gd name="T8" fmla="*/ 33 w 67"/>
                <a:gd name="T9" fmla="*/ 12 h 83"/>
                <a:gd name="T10" fmla="*/ 33 w 67"/>
                <a:gd name="T11" fmla="*/ 0 h 83"/>
                <a:gd name="T12" fmla="*/ 67 w 67"/>
                <a:gd name="T13" fmla="*/ 42 h 83"/>
                <a:gd name="T14" fmla="*/ 33 w 67"/>
                <a:gd name="T15" fmla="*/ 83 h 83"/>
                <a:gd name="T16" fmla="*/ 0 w 67"/>
                <a:gd name="T17" fmla="*/ 42 h 83"/>
                <a:gd name="T18" fmla="*/ 33 w 67"/>
                <a:gd name="T1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83">
                  <a:moveTo>
                    <a:pt x="33" y="12"/>
                  </a:moveTo>
                  <a:cubicBezTo>
                    <a:pt x="22" y="12"/>
                    <a:pt x="15" y="18"/>
                    <a:pt x="15" y="42"/>
                  </a:cubicBezTo>
                  <a:cubicBezTo>
                    <a:pt x="15" y="65"/>
                    <a:pt x="22" y="71"/>
                    <a:pt x="33" y="71"/>
                  </a:cubicBezTo>
                  <a:cubicBezTo>
                    <a:pt x="44" y="71"/>
                    <a:pt x="51" y="65"/>
                    <a:pt x="51" y="42"/>
                  </a:cubicBezTo>
                  <a:cubicBezTo>
                    <a:pt x="51" y="18"/>
                    <a:pt x="44" y="12"/>
                    <a:pt x="33" y="12"/>
                  </a:cubicBezTo>
                  <a:moveTo>
                    <a:pt x="33" y="0"/>
                  </a:moveTo>
                  <a:cubicBezTo>
                    <a:pt x="54" y="0"/>
                    <a:pt x="67" y="12"/>
                    <a:pt x="67" y="42"/>
                  </a:cubicBezTo>
                  <a:cubicBezTo>
                    <a:pt x="67" y="71"/>
                    <a:pt x="54" y="83"/>
                    <a:pt x="33" y="83"/>
                  </a:cubicBezTo>
                  <a:cubicBezTo>
                    <a:pt x="12" y="83"/>
                    <a:pt x="0" y="71"/>
                    <a:pt x="0" y="42"/>
                  </a:cubicBezTo>
                  <a:cubicBezTo>
                    <a:pt x="0" y="12"/>
                    <a:pt x="12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49" name="Freeform 59"/>
            <p:cNvSpPr>
              <a:spLocks/>
            </p:cNvSpPr>
            <p:nvPr/>
          </p:nvSpPr>
          <p:spPr bwMode="auto">
            <a:xfrm>
              <a:off x="4103" y="2576"/>
              <a:ext cx="104" cy="160"/>
            </a:xfrm>
            <a:custGeom>
              <a:avLst/>
              <a:gdLst>
                <a:gd name="T0" fmla="*/ 29 w 54"/>
                <a:gd name="T1" fmla="*/ 0 h 83"/>
                <a:gd name="T2" fmla="*/ 50 w 54"/>
                <a:gd name="T3" fmla="*/ 4 h 83"/>
                <a:gd name="T4" fmla="*/ 46 w 54"/>
                <a:gd name="T5" fmla="*/ 15 h 83"/>
                <a:gd name="T6" fmla="*/ 31 w 54"/>
                <a:gd name="T7" fmla="*/ 13 h 83"/>
                <a:gd name="T8" fmla="*/ 15 w 54"/>
                <a:gd name="T9" fmla="*/ 24 h 83"/>
                <a:gd name="T10" fmla="*/ 34 w 54"/>
                <a:gd name="T11" fmla="*/ 36 h 83"/>
                <a:gd name="T12" fmla="*/ 54 w 54"/>
                <a:gd name="T13" fmla="*/ 59 h 83"/>
                <a:gd name="T14" fmla="*/ 26 w 54"/>
                <a:gd name="T15" fmla="*/ 83 h 83"/>
                <a:gd name="T16" fmla="*/ 0 w 54"/>
                <a:gd name="T17" fmla="*/ 77 h 83"/>
                <a:gd name="T18" fmla="*/ 5 w 54"/>
                <a:gd name="T19" fmla="*/ 66 h 83"/>
                <a:gd name="T20" fmla="*/ 25 w 54"/>
                <a:gd name="T21" fmla="*/ 70 h 83"/>
                <a:gd name="T22" fmla="*/ 39 w 54"/>
                <a:gd name="T23" fmla="*/ 59 h 83"/>
                <a:gd name="T24" fmla="*/ 22 w 54"/>
                <a:gd name="T25" fmla="*/ 46 h 83"/>
                <a:gd name="T26" fmla="*/ 1 w 54"/>
                <a:gd name="T27" fmla="*/ 24 h 83"/>
                <a:gd name="T28" fmla="*/ 29 w 54"/>
                <a:gd name="T2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29" y="0"/>
                  </a:moveTo>
                  <a:cubicBezTo>
                    <a:pt x="44" y="0"/>
                    <a:pt x="50" y="4"/>
                    <a:pt x="50" y="4"/>
                  </a:cubicBezTo>
                  <a:cubicBezTo>
                    <a:pt x="50" y="8"/>
                    <a:pt x="49" y="13"/>
                    <a:pt x="46" y="15"/>
                  </a:cubicBezTo>
                  <a:cubicBezTo>
                    <a:pt x="46" y="15"/>
                    <a:pt x="39" y="13"/>
                    <a:pt x="31" y="13"/>
                  </a:cubicBezTo>
                  <a:cubicBezTo>
                    <a:pt x="20" y="13"/>
                    <a:pt x="15" y="17"/>
                    <a:pt x="15" y="24"/>
                  </a:cubicBezTo>
                  <a:cubicBezTo>
                    <a:pt x="15" y="31"/>
                    <a:pt x="25" y="33"/>
                    <a:pt x="34" y="36"/>
                  </a:cubicBezTo>
                  <a:cubicBezTo>
                    <a:pt x="44" y="39"/>
                    <a:pt x="54" y="44"/>
                    <a:pt x="54" y="59"/>
                  </a:cubicBezTo>
                  <a:cubicBezTo>
                    <a:pt x="54" y="74"/>
                    <a:pt x="45" y="83"/>
                    <a:pt x="26" y="83"/>
                  </a:cubicBezTo>
                  <a:cubicBezTo>
                    <a:pt x="10" y="83"/>
                    <a:pt x="0" y="77"/>
                    <a:pt x="0" y="77"/>
                  </a:cubicBezTo>
                  <a:cubicBezTo>
                    <a:pt x="0" y="73"/>
                    <a:pt x="2" y="69"/>
                    <a:pt x="5" y="66"/>
                  </a:cubicBezTo>
                  <a:cubicBezTo>
                    <a:pt x="5" y="66"/>
                    <a:pt x="14" y="70"/>
                    <a:pt x="25" y="70"/>
                  </a:cubicBezTo>
                  <a:cubicBezTo>
                    <a:pt x="34" y="70"/>
                    <a:pt x="39" y="67"/>
                    <a:pt x="39" y="59"/>
                  </a:cubicBezTo>
                  <a:cubicBezTo>
                    <a:pt x="39" y="51"/>
                    <a:pt x="31" y="49"/>
                    <a:pt x="22" y="46"/>
                  </a:cubicBezTo>
                  <a:cubicBezTo>
                    <a:pt x="12" y="43"/>
                    <a:pt x="1" y="39"/>
                    <a:pt x="1" y="24"/>
                  </a:cubicBezTo>
                  <a:cubicBezTo>
                    <a:pt x="1" y="10"/>
                    <a:pt x="10" y="0"/>
                    <a:pt x="29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0" name="Freeform 60"/>
            <p:cNvSpPr>
              <a:spLocks noEditPoints="1"/>
            </p:cNvSpPr>
            <p:nvPr/>
          </p:nvSpPr>
          <p:spPr bwMode="auto">
            <a:xfrm>
              <a:off x="4242" y="2576"/>
              <a:ext cx="125" cy="224"/>
            </a:xfrm>
            <a:custGeom>
              <a:avLst/>
              <a:gdLst>
                <a:gd name="T0" fmla="*/ 31 w 65"/>
                <a:gd name="T1" fmla="*/ 13 h 116"/>
                <a:gd name="T2" fmla="*/ 15 w 65"/>
                <a:gd name="T3" fmla="*/ 32 h 116"/>
                <a:gd name="T4" fmla="*/ 15 w 65"/>
                <a:gd name="T5" fmla="*/ 51 h 116"/>
                <a:gd name="T6" fmla="*/ 31 w 65"/>
                <a:gd name="T7" fmla="*/ 70 h 116"/>
                <a:gd name="T8" fmla="*/ 49 w 65"/>
                <a:gd name="T9" fmla="*/ 42 h 116"/>
                <a:gd name="T10" fmla="*/ 31 w 65"/>
                <a:gd name="T11" fmla="*/ 13 h 116"/>
                <a:gd name="T12" fmla="*/ 36 w 65"/>
                <a:gd name="T13" fmla="*/ 0 h 116"/>
                <a:gd name="T14" fmla="*/ 65 w 65"/>
                <a:gd name="T15" fmla="*/ 42 h 116"/>
                <a:gd name="T16" fmla="*/ 36 w 65"/>
                <a:gd name="T17" fmla="*/ 83 h 116"/>
                <a:gd name="T18" fmla="*/ 15 w 65"/>
                <a:gd name="T19" fmla="*/ 73 h 116"/>
                <a:gd name="T20" fmla="*/ 15 w 65"/>
                <a:gd name="T21" fmla="*/ 115 h 116"/>
                <a:gd name="T22" fmla="*/ 7 w 65"/>
                <a:gd name="T23" fmla="*/ 116 h 116"/>
                <a:gd name="T24" fmla="*/ 0 w 65"/>
                <a:gd name="T25" fmla="*/ 115 h 116"/>
                <a:gd name="T26" fmla="*/ 0 w 65"/>
                <a:gd name="T27" fmla="*/ 3 h 116"/>
                <a:gd name="T28" fmla="*/ 7 w 65"/>
                <a:gd name="T29" fmla="*/ 2 h 116"/>
                <a:gd name="T30" fmla="*/ 15 w 65"/>
                <a:gd name="T31" fmla="*/ 3 h 116"/>
                <a:gd name="T32" fmla="*/ 15 w 65"/>
                <a:gd name="T33" fmla="*/ 10 h 116"/>
                <a:gd name="T34" fmla="*/ 36 w 65"/>
                <a:gd name="T3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5" h="116">
                  <a:moveTo>
                    <a:pt x="31" y="13"/>
                  </a:moveTo>
                  <a:cubicBezTo>
                    <a:pt x="21" y="13"/>
                    <a:pt x="15" y="22"/>
                    <a:pt x="15" y="32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5" y="62"/>
                    <a:pt x="21" y="70"/>
                    <a:pt x="31" y="70"/>
                  </a:cubicBezTo>
                  <a:cubicBezTo>
                    <a:pt x="43" y="70"/>
                    <a:pt x="49" y="64"/>
                    <a:pt x="49" y="42"/>
                  </a:cubicBezTo>
                  <a:cubicBezTo>
                    <a:pt x="49" y="19"/>
                    <a:pt x="43" y="13"/>
                    <a:pt x="31" y="13"/>
                  </a:cubicBezTo>
                  <a:moveTo>
                    <a:pt x="36" y="0"/>
                  </a:moveTo>
                  <a:cubicBezTo>
                    <a:pt x="54" y="0"/>
                    <a:pt x="65" y="11"/>
                    <a:pt x="65" y="42"/>
                  </a:cubicBezTo>
                  <a:cubicBezTo>
                    <a:pt x="65" y="72"/>
                    <a:pt x="54" y="83"/>
                    <a:pt x="36" y="83"/>
                  </a:cubicBezTo>
                  <a:cubicBezTo>
                    <a:pt x="26" y="83"/>
                    <a:pt x="19" y="79"/>
                    <a:pt x="15" y="73"/>
                  </a:cubicBezTo>
                  <a:cubicBezTo>
                    <a:pt x="15" y="115"/>
                    <a:pt x="15" y="115"/>
                    <a:pt x="15" y="115"/>
                  </a:cubicBezTo>
                  <a:cubicBezTo>
                    <a:pt x="15" y="115"/>
                    <a:pt x="12" y="116"/>
                    <a:pt x="7" y="116"/>
                  </a:cubicBezTo>
                  <a:cubicBezTo>
                    <a:pt x="2" y="116"/>
                    <a:pt x="0" y="115"/>
                    <a:pt x="0" y="11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2" y="2"/>
                    <a:pt x="7" y="2"/>
                  </a:cubicBezTo>
                  <a:cubicBezTo>
                    <a:pt x="12" y="2"/>
                    <a:pt x="15" y="3"/>
                    <a:pt x="15" y="3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9" y="4"/>
                    <a:pt x="26" y="0"/>
                    <a:pt x="36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1" name="Freeform 61"/>
            <p:cNvSpPr>
              <a:spLocks/>
            </p:cNvSpPr>
            <p:nvPr/>
          </p:nvSpPr>
          <p:spPr bwMode="auto">
            <a:xfrm>
              <a:off x="4404" y="2577"/>
              <a:ext cx="89" cy="155"/>
            </a:xfrm>
            <a:custGeom>
              <a:avLst/>
              <a:gdLst>
                <a:gd name="T0" fmla="*/ 33 w 46"/>
                <a:gd name="T1" fmla="*/ 0 h 80"/>
                <a:gd name="T2" fmla="*/ 46 w 46"/>
                <a:gd name="T3" fmla="*/ 3 h 80"/>
                <a:gd name="T4" fmla="*/ 40 w 46"/>
                <a:gd name="T5" fmla="*/ 16 h 80"/>
                <a:gd name="T6" fmla="*/ 30 w 46"/>
                <a:gd name="T7" fmla="*/ 13 h 80"/>
                <a:gd name="T8" fmla="*/ 15 w 46"/>
                <a:gd name="T9" fmla="*/ 24 h 80"/>
                <a:gd name="T10" fmla="*/ 15 w 46"/>
                <a:gd name="T11" fmla="*/ 79 h 80"/>
                <a:gd name="T12" fmla="*/ 7 w 46"/>
                <a:gd name="T13" fmla="*/ 80 h 80"/>
                <a:gd name="T14" fmla="*/ 0 w 46"/>
                <a:gd name="T15" fmla="*/ 79 h 80"/>
                <a:gd name="T16" fmla="*/ 0 w 46"/>
                <a:gd name="T17" fmla="*/ 2 h 80"/>
                <a:gd name="T18" fmla="*/ 7 w 46"/>
                <a:gd name="T19" fmla="*/ 1 h 80"/>
                <a:gd name="T20" fmla="*/ 15 w 46"/>
                <a:gd name="T21" fmla="*/ 2 h 80"/>
                <a:gd name="T22" fmla="*/ 15 w 46"/>
                <a:gd name="T23" fmla="*/ 12 h 80"/>
                <a:gd name="T24" fmla="*/ 33 w 46"/>
                <a:gd name="T2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6" h="80">
                  <a:moveTo>
                    <a:pt x="33" y="0"/>
                  </a:moveTo>
                  <a:cubicBezTo>
                    <a:pt x="39" y="0"/>
                    <a:pt x="43" y="1"/>
                    <a:pt x="46" y="3"/>
                  </a:cubicBezTo>
                  <a:cubicBezTo>
                    <a:pt x="46" y="9"/>
                    <a:pt x="44" y="13"/>
                    <a:pt x="40" y="16"/>
                  </a:cubicBezTo>
                  <a:cubicBezTo>
                    <a:pt x="37" y="14"/>
                    <a:pt x="34" y="13"/>
                    <a:pt x="30" y="13"/>
                  </a:cubicBezTo>
                  <a:cubicBezTo>
                    <a:pt x="24" y="13"/>
                    <a:pt x="19" y="17"/>
                    <a:pt x="15" y="24"/>
                  </a:cubicBezTo>
                  <a:cubicBezTo>
                    <a:pt x="15" y="79"/>
                    <a:pt x="15" y="79"/>
                    <a:pt x="15" y="79"/>
                  </a:cubicBezTo>
                  <a:cubicBezTo>
                    <a:pt x="15" y="79"/>
                    <a:pt x="12" y="80"/>
                    <a:pt x="7" y="80"/>
                  </a:cubicBezTo>
                  <a:cubicBezTo>
                    <a:pt x="2" y="80"/>
                    <a:pt x="0" y="79"/>
                    <a:pt x="0" y="7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2" y="1"/>
                    <a:pt x="7" y="1"/>
                  </a:cubicBezTo>
                  <a:cubicBezTo>
                    <a:pt x="12" y="1"/>
                    <a:pt x="15" y="2"/>
                    <a:pt x="15" y="2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20" y="3"/>
                    <a:pt x="27" y="0"/>
                    <a:pt x="33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2" name="Freeform 62"/>
            <p:cNvSpPr>
              <a:spLocks noEditPoints="1"/>
            </p:cNvSpPr>
            <p:nvPr/>
          </p:nvSpPr>
          <p:spPr bwMode="auto">
            <a:xfrm>
              <a:off x="4506" y="2576"/>
              <a:ext cx="118" cy="160"/>
            </a:xfrm>
            <a:custGeom>
              <a:avLst/>
              <a:gdLst>
                <a:gd name="T0" fmla="*/ 31 w 61"/>
                <a:gd name="T1" fmla="*/ 44 h 83"/>
                <a:gd name="T2" fmla="*/ 16 w 61"/>
                <a:gd name="T3" fmla="*/ 58 h 83"/>
                <a:gd name="T4" fmla="*/ 29 w 61"/>
                <a:gd name="T5" fmla="*/ 71 h 83"/>
                <a:gd name="T6" fmla="*/ 46 w 61"/>
                <a:gd name="T7" fmla="*/ 50 h 83"/>
                <a:gd name="T8" fmla="*/ 46 w 61"/>
                <a:gd name="T9" fmla="*/ 45 h 83"/>
                <a:gd name="T10" fmla="*/ 31 w 61"/>
                <a:gd name="T11" fmla="*/ 44 h 83"/>
                <a:gd name="T12" fmla="*/ 32 w 61"/>
                <a:gd name="T13" fmla="*/ 0 h 83"/>
                <a:gd name="T14" fmla="*/ 61 w 61"/>
                <a:gd name="T15" fmla="*/ 30 h 83"/>
                <a:gd name="T16" fmla="*/ 61 w 61"/>
                <a:gd name="T17" fmla="*/ 80 h 83"/>
                <a:gd name="T18" fmla="*/ 55 w 61"/>
                <a:gd name="T19" fmla="*/ 81 h 83"/>
                <a:gd name="T20" fmla="*/ 49 w 61"/>
                <a:gd name="T21" fmla="*/ 80 h 83"/>
                <a:gd name="T22" fmla="*/ 47 w 61"/>
                <a:gd name="T23" fmla="*/ 71 h 83"/>
                <a:gd name="T24" fmla="*/ 23 w 61"/>
                <a:gd name="T25" fmla="*/ 83 h 83"/>
                <a:gd name="T26" fmla="*/ 0 w 61"/>
                <a:gd name="T27" fmla="*/ 58 h 83"/>
                <a:gd name="T28" fmla="*/ 29 w 61"/>
                <a:gd name="T29" fmla="*/ 34 h 83"/>
                <a:gd name="T30" fmla="*/ 46 w 61"/>
                <a:gd name="T31" fmla="*/ 35 h 83"/>
                <a:gd name="T32" fmla="*/ 46 w 61"/>
                <a:gd name="T33" fmla="*/ 29 h 83"/>
                <a:gd name="T34" fmla="*/ 31 w 61"/>
                <a:gd name="T35" fmla="*/ 13 h 83"/>
                <a:gd name="T36" fmla="*/ 10 w 61"/>
                <a:gd name="T37" fmla="*/ 17 h 83"/>
                <a:gd name="T38" fmla="*/ 7 w 61"/>
                <a:gd name="T39" fmla="*/ 12 h 83"/>
                <a:gd name="T40" fmla="*/ 6 w 61"/>
                <a:gd name="T41" fmla="*/ 6 h 83"/>
                <a:gd name="T42" fmla="*/ 32 w 61"/>
                <a:gd name="T4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1" h="83">
                  <a:moveTo>
                    <a:pt x="31" y="44"/>
                  </a:moveTo>
                  <a:cubicBezTo>
                    <a:pt x="21" y="44"/>
                    <a:pt x="16" y="48"/>
                    <a:pt x="16" y="58"/>
                  </a:cubicBezTo>
                  <a:cubicBezTo>
                    <a:pt x="16" y="67"/>
                    <a:pt x="21" y="71"/>
                    <a:pt x="29" y="71"/>
                  </a:cubicBezTo>
                  <a:cubicBezTo>
                    <a:pt x="41" y="71"/>
                    <a:pt x="46" y="61"/>
                    <a:pt x="46" y="50"/>
                  </a:cubicBezTo>
                  <a:cubicBezTo>
                    <a:pt x="46" y="45"/>
                    <a:pt x="46" y="45"/>
                    <a:pt x="46" y="45"/>
                  </a:cubicBezTo>
                  <a:cubicBezTo>
                    <a:pt x="43" y="45"/>
                    <a:pt x="37" y="44"/>
                    <a:pt x="31" y="44"/>
                  </a:cubicBezTo>
                  <a:moveTo>
                    <a:pt x="32" y="0"/>
                  </a:moveTo>
                  <a:cubicBezTo>
                    <a:pt x="54" y="0"/>
                    <a:pt x="61" y="10"/>
                    <a:pt x="61" y="30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1" y="80"/>
                    <a:pt x="60" y="81"/>
                    <a:pt x="55" y="81"/>
                  </a:cubicBezTo>
                  <a:cubicBezTo>
                    <a:pt x="52" y="81"/>
                    <a:pt x="49" y="80"/>
                    <a:pt x="49" y="80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3" y="79"/>
                    <a:pt x="35" y="83"/>
                    <a:pt x="23" y="83"/>
                  </a:cubicBezTo>
                  <a:cubicBezTo>
                    <a:pt x="9" y="83"/>
                    <a:pt x="0" y="75"/>
                    <a:pt x="0" y="58"/>
                  </a:cubicBezTo>
                  <a:cubicBezTo>
                    <a:pt x="0" y="41"/>
                    <a:pt x="10" y="34"/>
                    <a:pt x="29" y="34"/>
                  </a:cubicBezTo>
                  <a:cubicBezTo>
                    <a:pt x="36" y="34"/>
                    <a:pt x="42" y="34"/>
                    <a:pt x="46" y="35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6" y="19"/>
                    <a:pt x="42" y="13"/>
                    <a:pt x="31" y="13"/>
                  </a:cubicBezTo>
                  <a:cubicBezTo>
                    <a:pt x="20" y="13"/>
                    <a:pt x="10" y="17"/>
                    <a:pt x="10" y="17"/>
                  </a:cubicBezTo>
                  <a:cubicBezTo>
                    <a:pt x="10" y="17"/>
                    <a:pt x="8" y="15"/>
                    <a:pt x="7" y="12"/>
                  </a:cubicBezTo>
                  <a:cubicBezTo>
                    <a:pt x="6" y="9"/>
                    <a:pt x="6" y="6"/>
                    <a:pt x="6" y="6"/>
                  </a:cubicBezTo>
                  <a:cubicBezTo>
                    <a:pt x="6" y="6"/>
                    <a:pt x="17" y="0"/>
                    <a:pt x="32" y="0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3" name="Freeform 63"/>
            <p:cNvSpPr>
              <a:spLocks/>
            </p:cNvSpPr>
            <p:nvPr/>
          </p:nvSpPr>
          <p:spPr bwMode="auto">
            <a:xfrm>
              <a:off x="4651" y="2579"/>
              <a:ext cx="218" cy="153"/>
            </a:xfrm>
            <a:custGeom>
              <a:avLst/>
              <a:gdLst>
                <a:gd name="T0" fmla="*/ 61 w 113"/>
                <a:gd name="T1" fmla="*/ 37 h 79"/>
                <a:gd name="T2" fmla="*/ 57 w 113"/>
                <a:gd name="T3" fmla="*/ 16 h 79"/>
                <a:gd name="T4" fmla="*/ 56 w 113"/>
                <a:gd name="T5" fmla="*/ 16 h 79"/>
                <a:gd name="T6" fmla="*/ 52 w 113"/>
                <a:gd name="T7" fmla="*/ 37 h 79"/>
                <a:gd name="T8" fmla="*/ 40 w 113"/>
                <a:gd name="T9" fmla="*/ 78 h 79"/>
                <a:gd name="T10" fmla="*/ 31 w 113"/>
                <a:gd name="T11" fmla="*/ 79 h 79"/>
                <a:gd name="T12" fmla="*/ 23 w 113"/>
                <a:gd name="T13" fmla="*/ 78 h 79"/>
                <a:gd name="T14" fmla="*/ 0 w 113"/>
                <a:gd name="T15" fmla="*/ 1 h 79"/>
                <a:gd name="T16" fmla="*/ 7 w 113"/>
                <a:gd name="T17" fmla="*/ 0 h 79"/>
                <a:gd name="T18" fmla="*/ 14 w 113"/>
                <a:gd name="T19" fmla="*/ 1 h 79"/>
                <a:gd name="T20" fmla="*/ 28 w 113"/>
                <a:gd name="T21" fmla="*/ 49 h 79"/>
                <a:gd name="T22" fmla="*/ 31 w 113"/>
                <a:gd name="T23" fmla="*/ 64 h 79"/>
                <a:gd name="T24" fmla="*/ 32 w 113"/>
                <a:gd name="T25" fmla="*/ 64 h 79"/>
                <a:gd name="T26" fmla="*/ 35 w 113"/>
                <a:gd name="T27" fmla="*/ 49 h 79"/>
                <a:gd name="T28" fmla="*/ 49 w 113"/>
                <a:gd name="T29" fmla="*/ 1 h 79"/>
                <a:gd name="T30" fmla="*/ 57 w 113"/>
                <a:gd name="T31" fmla="*/ 0 h 79"/>
                <a:gd name="T32" fmla="*/ 65 w 113"/>
                <a:gd name="T33" fmla="*/ 1 h 79"/>
                <a:gd name="T34" fmla="*/ 78 w 113"/>
                <a:gd name="T35" fmla="*/ 49 h 79"/>
                <a:gd name="T36" fmla="*/ 81 w 113"/>
                <a:gd name="T37" fmla="*/ 64 h 79"/>
                <a:gd name="T38" fmla="*/ 82 w 113"/>
                <a:gd name="T39" fmla="*/ 64 h 79"/>
                <a:gd name="T40" fmla="*/ 85 w 113"/>
                <a:gd name="T41" fmla="*/ 49 h 79"/>
                <a:gd name="T42" fmla="*/ 99 w 113"/>
                <a:gd name="T43" fmla="*/ 1 h 79"/>
                <a:gd name="T44" fmla="*/ 106 w 113"/>
                <a:gd name="T45" fmla="*/ 0 h 79"/>
                <a:gd name="T46" fmla="*/ 113 w 113"/>
                <a:gd name="T47" fmla="*/ 1 h 79"/>
                <a:gd name="T48" fmla="*/ 90 w 113"/>
                <a:gd name="T49" fmla="*/ 78 h 79"/>
                <a:gd name="T50" fmla="*/ 81 w 113"/>
                <a:gd name="T51" fmla="*/ 79 h 79"/>
                <a:gd name="T52" fmla="*/ 72 w 113"/>
                <a:gd name="T53" fmla="*/ 78 h 79"/>
                <a:gd name="T54" fmla="*/ 61 w 113"/>
                <a:gd name="T55" fmla="*/ 3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3" h="79">
                  <a:moveTo>
                    <a:pt x="61" y="37"/>
                  </a:moveTo>
                  <a:cubicBezTo>
                    <a:pt x="58" y="27"/>
                    <a:pt x="57" y="20"/>
                    <a:pt x="57" y="16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56" y="20"/>
                    <a:pt x="55" y="27"/>
                    <a:pt x="52" y="37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38" y="79"/>
                    <a:pt x="35" y="79"/>
                    <a:pt x="31" y="79"/>
                  </a:cubicBezTo>
                  <a:cubicBezTo>
                    <a:pt x="28" y="79"/>
                    <a:pt x="25" y="79"/>
                    <a:pt x="23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7" y="0"/>
                  </a:cubicBezTo>
                  <a:cubicBezTo>
                    <a:pt x="13" y="0"/>
                    <a:pt x="14" y="1"/>
                    <a:pt x="14" y="1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30" y="56"/>
                    <a:pt x="31" y="61"/>
                    <a:pt x="31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61"/>
                    <a:pt x="33" y="56"/>
                    <a:pt x="35" y="49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53" y="0"/>
                    <a:pt x="57" y="0"/>
                  </a:cubicBezTo>
                  <a:cubicBezTo>
                    <a:pt x="62" y="0"/>
                    <a:pt x="65" y="1"/>
                    <a:pt x="65" y="1"/>
                  </a:cubicBezTo>
                  <a:cubicBezTo>
                    <a:pt x="78" y="49"/>
                    <a:pt x="78" y="49"/>
                    <a:pt x="78" y="49"/>
                  </a:cubicBezTo>
                  <a:cubicBezTo>
                    <a:pt x="80" y="56"/>
                    <a:pt x="81" y="61"/>
                    <a:pt x="81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2" y="61"/>
                    <a:pt x="83" y="56"/>
                    <a:pt x="85" y="49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99" y="1"/>
                    <a:pt x="102" y="0"/>
                    <a:pt x="106" y="0"/>
                  </a:cubicBezTo>
                  <a:cubicBezTo>
                    <a:pt x="111" y="0"/>
                    <a:pt x="113" y="1"/>
                    <a:pt x="113" y="1"/>
                  </a:cubicBezTo>
                  <a:cubicBezTo>
                    <a:pt x="90" y="78"/>
                    <a:pt x="90" y="78"/>
                    <a:pt x="90" y="78"/>
                  </a:cubicBezTo>
                  <a:cubicBezTo>
                    <a:pt x="87" y="79"/>
                    <a:pt x="84" y="79"/>
                    <a:pt x="81" y="79"/>
                  </a:cubicBezTo>
                  <a:cubicBezTo>
                    <a:pt x="78" y="79"/>
                    <a:pt x="75" y="79"/>
                    <a:pt x="72" y="78"/>
                  </a:cubicBezTo>
                  <a:lnTo>
                    <a:pt x="61" y="37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4" name="Freeform 64"/>
            <p:cNvSpPr>
              <a:spLocks/>
            </p:cNvSpPr>
            <p:nvPr/>
          </p:nvSpPr>
          <p:spPr bwMode="auto">
            <a:xfrm>
              <a:off x="4896" y="2576"/>
              <a:ext cx="120" cy="156"/>
            </a:xfrm>
            <a:custGeom>
              <a:avLst/>
              <a:gdLst>
                <a:gd name="T0" fmla="*/ 62 w 62"/>
                <a:gd name="T1" fmla="*/ 80 h 81"/>
                <a:gd name="T2" fmla="*/ 54 w 62"/>
                <a:gd name="T3" fmla="*/ 81 h 81"/>
                <a:gd name="T4" fmla="*/ 47 w 62"/>
                <a:gd name="T5" fmla="*/ 80 h 81"/>
                <a:gd name="T6" fmla="*/ 47 w 62"/>
                <a:gd name="T7" fmla="*/ 26 h 81"/>
                <a:gd name="T8" fmla="*/ 33 w 62"/>
                <a:gd name="T9" fmla="*/ 13 h 81"/>
                <a:gd name="T10" fmla="*/ 16 w 62"/>
                <a:gd name="T11" fmla="*/ 22 h 81"/>
                <a:gd name="T12" fmla="*/ 16 w 62"/>
                <a:gd name="T13" fmla="*/ 80 h 81"/>
                <a:gd name="T14" fmla="*/ 8 w 62"/>
                <a:gd name="T15" fmla="*/ 81 h 81"/>
                <a:gd name="T16" fmla="*/ 0 w 62"/>
                <a:gd name="T17" fmla="*/ 80 h 81"/>
                <a:gd name="T18" fmla="*/ 0 w 62"/>
                <a:gd name="T19" fmla="*/ 3 h 81"/>
                <a:gd name="T20" fmla="*/ 8 w 62"/>
                <a:gd name="T21" fmla="*/ 2 h 81"/>
                <a:gd name="T22" fmla="*/ 16 w 62"/>
                <a:gd name="T23" fmla="*/ 3 h 81"/>
                <a:gd name="T24" fmla="*/ 16 w 62"/>
                <a:gd name="T25" fmla="*/ 10 h 81"/>
                <a:gd name="T26" fmla="*/ 38 w 62"/>
                <a:gd name="T27" fmla="*/ 0 h 81"/>
                <a:gd name="T28" fmla="*/ 62 w 62"/>
                <a:gd name="T29" fmla="*/ 23 h 81"/>
                <a:gd name="T30" fmla="*/ 62 w 62"/>
                <a:gd name="T31" fmla="*/ 8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81">
                  <a:moveTo>
                    <a:pt x="62" y="80"/>
                  </a:moveTo>
                  <a:cubicBezTo>
                    <a:pt x="62" y="80"/>
                    <a:pt x="59" y="81"/>
                    <a:pt x="54" y="81"/>
                  </a:cubicBezTo>
                  <a:cubicBezTo>
                    <a:pt x="49" y="81"/>
                    <a:pt x="47" y="80"/>
                    <a:pt x="47" y="80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7" y="17"/>
                    <a:pt x="42" y="13"/>
                    <a:pt x="33" y="13"/>
                  </a:cubicBezTo>
                  <a:cubicBezTo>
                    <a:pt x="26" y="13"/>
                    <a:pt x="19" y="16"/>
                    <a:pt x="16" y="22"/>
                  </a:cubicBezTo>
                  <a:cubicBezTo>
                    <a:pt x="16" y="80"/>
                    <a:pt x="16" y="80"/>
                    <a:pt x="16" y="80"/>
                  </a:cubicBezTo>
                  <a:cubicBezTo>
                    <a:pt x="16" y="80"/>
                    <a:pt x="13" y="81"/>
                    <a:pt x="8" y="81"/>
                  </a:cubicBezTo>
                  <a:cubicBezTo>
                    <a:pt x="3" y="81"/>
                    <a:pt x="0" y="80"/>
                    <a:pt x="0" y="8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2"/>
                    <a:pt x="8" y="2"/>
                  </a:cubicBezTo>
                  <a:cubicBezTo>
                    <a:pt x="13" y="2"/>
                    <a:pt x="16" y="3"/>
                    <a:pt x="16" y="3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21" y="4"/>
                    <a:pt x="29" y="0"/>
                    <a:pt x="38" y="0"/>
                  </a:cubicBezTo>
                  <a:cubicBezTo>
                    <a:pt x="53" y="0"/>
                    <a:pt x="62" y="10"/>
                    <a:pt x="62" y="23"/>
                  </a:cubicBezTo>
                  <a:lnTo>
                    <a:pt x="62" y="80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5" name="Freeform 65"/>
            <p:cNvSpPr>
              <a:spLocks/>
            </p:cNvSpPr>
            <p:nvPr/>
          </p:nvSpPr>
          <p:spPr bwMode="auto">
            <a:xfrm>
              <a:off x="5039" y="2579"/>
              <a:ext cx="141" cy="227"/>
            </a:xfrm>
            <a:custGeom>
              <a:avLst/>
              <a:gdLst>
                <a:gd name="T0" fmla="*/ 44 w 73"/>
                <a:gd name="T1" fmla="*/ 91 h 117"/>
                <a:gd name="T2" fmla="*/ 17 w 73"/>
                <a:gd name="T3" fmla="*/ 117 h 117"/>
                <a:gd name="T4" fmla="*/ 9 w 73"/>
                <a:gd name="T5" fmla="*/ 116 h 117"/>
                <a:gd name="T6" fmla="*/ 8 w 73"/>
                <a:gd name="T7" fmla="*/ 110 h 117"/>
                <a:gd name="T8" fmla="*/ 9 w 73"/>
                <a:gd name="T9" fmla="*/ 104 h 117"/>
                <a:gd name="T10" fmla="*/ 16 w 73"/>
                <a:gd name="T11" fmla="*/ 105 h 117"/>
                <a:gd name="T12" fmla="*/ 31 w 73"/>
                <a:gd name="T13" fmla="*/ 88 h 117"/>
                <a:gd name="T14" fmla="*/ 34 w 73"/>
                <a:gd name="T15" fmla="*/ 79 h 117"/>
                <a:gd name="T16" fmla="*/ 29 w 73"/>
                <a:gd name="T17" fmla="*/ 78 h 117"/>
                <a:gd name="T18" fmla="*/ 0 w 73"/>
                <a:gd name="T19" fmla="*/ 1 h 117"/>
                <a:gd name="T20" fmla="*/ 8 w 73"/>
                <a:gd name="T21" fmla="*/ 0 h 117"/>
                <a:gd name="T22" fmla="*/ 16 w 73"/>
                <a:gd name="T23" fmla="*/ 1 h 117"/>
                <a:gd name="T24" fmla="*/ 33 w 73"/>
                <a:gd name="T25" fmla="*/ 47 h 117"/>
                <a:gd name="T26" fmla="*/ 39 w 73"/>
                <a:gd name="T27" fmla="*/ 65 h 117"/>
                <a:gd name="T28" fmla="*/ 39 w 73"/>
                <a:gd name="T29" fmla="*/ 65 h 117"/>
                <a:gd name="T30" fmla="*/ 44 w 73"/>
                <a:gd name="T31" fmla="*/ 47 h 117"/>
                <a:gd name="T32" fmla="*/ 59 w 73"/>
                <a:gd name="T33" fmla="*/ 1 h 117"/>
                <a:gd name="T34" fmla="*/ 66 w 73"/>
                <a:gd name="T35" fmla="*/ 0 h 117"/>
                <a:gd name="T36" fmla="*/ 73 w 73"/>
                <a:gd name="T37" fmla="*/ 1 h 117"/>
                <a:gd name="T38" fmla="*/ 44 w 73"/>
                <a:gd name="T39" fmla="*/ 9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" h="117">
                  <a:moveTo>
                    <a:pt x="44" y="91"/>
                  </a:moveTo>
                  <a:cubicBezTo>
                    <a:pt x="39" y="108"/>
                    <a:pt x="34" y="117"/>
                    <a:pt x="17" y="117"/>
                  </a:cubicBezTo>
                  <a:cubicBezTo>
                    <a:pt x="12" y="117"/>
                    <a:pt x="9" y="116"/>
                    <a:pt x="9" y="116"/>
                  </a:cubicBezTo>
                  <a:cubicBezTo>
                    <a:pt x="9" y="115"/>
                    <a:pt x="8" y="113"/>
                    <a:pt x="8" y="110"/>
                  </a:cubicBezTo>
                  <a:cubicBezTo>
                    <a:pt x="8" y="107"/>
                    <a:pt x="9" y="104"/>
                    <a:pt x="9" y="104"/>
                  </a:cubicBezTo>
                  <a:cubicBezTo>
                    <a:pt x="9" y="104"/>
                    <a:pt x="12" y="105"/>
                    <a:pt x="16" y="105"/>
                  </a:cubicBezTo>
                  <a:cubicBezTo>
                    <a:pt x="23" y="105"/>
                    <a:pt x="26" y="103"/>
                    <a:pt x="31" y="88"/>
                  </a:cubicBezTo>
                  <a:cubicBezTo>
                    <a:pt x="34" y="79"/>
                    <a:pt x="34" y="79"/>
                    <a:pt x="34" y="79"/>
                  </a:cubicBezTo>
                  <a:cubicBezTo>
                    <a:pt x="32" y="79"/>
                    <a:pt x="31" y="79"/>
                    <a:pt x="29" y="78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3" y="0"/>
                    <a:pt x="8" y="0"/>
                  </a:cubicBezTo>
                  <a:cubicBezTo>
                    <a:pt x="13" y="0"/>
                    <a:pt x="16" y="1"/>
                    <a:pt x="16" y="1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7" y="57"/>
                    <a:pt x="39" y="65"/>
                    <a:pt x="39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9" y="65"/>
                    <a:pt x="41" y="57"/>
                    <a:pt x="44" y="47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9" y="1"/>
                    <a:pt x="61" y="0"/>
                    <a:pt x="66" y="0"/>
                  </a:cubicBezTo>
                  <a:cubicBezTo>
                    <a:pt x="71" y="0"/>
                    <a:pt x="73" y="1"/>
                    <a:pt x="73" y="1"/>
                  </a:cubicBezTo>
                  <a:lnTo>
                    <a:pt x="44" y="91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6" name="Freeform 66"/>
            <p:cNvSpPr>
              <a:spLocks/>
            </p:cNvSpPr>
            <p:nvPr/>
          </p:nvSpPr>
          <p:spPr bwMode="auto">
            <a:xfrm>
              <a:off x="5201" y="2576"/>
              <a:ext cx="106" cy="160"/>
            </a:xfrm>
            <a:custGeom>
              <a:avLst/>
              <a:gdLst>
                <a:gd name="T0" fmla="*/ 16 w 55"/>
                <a:gd name="T1" fmla="*/ 42 h 83"/>
                <a:gd name="T2" fmla="*/ 37 w 55"/>
                <a:gd name="T3" fmla="*/ 70 h 83"/>
                <a:gd name="T4" fmla="*/ 51 w 55"/>
                <a:gd name="T5" fmla="*/ 67 h 83"/>
                <a:gd name="T6" fmla="*/ 55 w 55"/>
                <a:gd name="T7" fmla="*/ 78 h 83"/>
                <a:gd name="T8" fmla="*/ 33 w 55"/>
                <a:gd name="T9" fmla="*/ 83 h 83"/>
                <a:gd name="T10" fmla="*/ 0 w 55"/>
                <a:gd name="T11" fmla="*/ 42 h 83"/>
                <a:gd name="T12" fmla="*/ 33 w 55"/>
                <a:gd name="T13" fmla="*/ 0 h 83"/>
                <a:gd name="T14" fmla="*/ 54 w 55"/>
                <a:gd name="T15" fmla="*/ 4 h 83"/>
                <a:gd name="T16" fmla="*/ 49 w 55"/>
                <a:gd name="T17" fmla="*/ 15 h 83"/>
                <a:gd name="T18" fmla="*/ 36 w 55"/>
                <a:gd name="T19" fmla="*/ 13 h 83"/>
                <a:gd name="T20" fmla="*/ 16 w 55"/>
                <a:gd name="T21" fmla="*/ 4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83">
                  <a:moveTo>
                    <a:pt x="16" y="42"/>
                  </a:moveTo>
                  <a:cubicBezTo>
                    <a:pt x="16" y="61"/>
                    <a:pt x="22" y="70"/>
                    <a:pt x="37" y="70"/>
                  </a:cubicBezTo>
                  <a:cubicBezTo>
                    <a:pt x="45" y="70"/>
                    <a:pt x="51" y="67"/>
                    <a:pt x="51" y="67"/>
                  </a:cubicBezTo>
                  <a:cubicBezTo>
                    <a:pt x="53" y="70"/>
                    <a:pt x="55" y="74"/>
                    <a:pt x="55" y="78"/>
                  </a:cubicBezTo>
                  <a:cubicBezTo>
                    <a:pt x="55" y="78"/>
                    <a:pt x="49" y="83"/>
                    <a:pt x="33" y="83"/>
                  </a:cubicBezTo>
                  <a:cubicBezTo>
                    <a:pt x="11" y="83"/>
                    <a:pt x="0" y="68"/>
                    <a:pt x="0" y="42"/>
                  </a:cubicBezTo>
                  <a:cubicBezTo>
                    <a:pt x="0" y="15"/>
                    <a:pt x="11" y="0"/>
                    <a:pt x="33" y="0"/>
                  </a:cubicBezTo>
                  <a:cubicBezTo>
                    <a:pt x="48" y="0"/>
                    <a:pt x="54" y="4"/>
                    <a:pt x="54" y="4"/>
                  </a:cubicBezTo>
                  <a:cubicBezTo>
                    <a:pt x="54" y="8"/>
                    <a:pt x="52" y="12"/>
                    <a:pt x="49" y="15"/>
                  </a:cubicBezTo>
                  <a:cubicBezTo>
                    <a:pt x="49" y="15"/>
                    <a:pt x="44" y="13"/>
                    <a:pt x="36" y="13"/>
                  </a:cubicBezTo>
                  <a:cubicBezTo>
                    <a:pt x="22" y="13"/>
                    <a:pt x="16" y="22"/>
                    <a:pt x="16" y="42"/>
                  </a:cubicBezTo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7" name="Freeform 67"/>
            <p:cNvSpPr>
              <a:spLocks/>
            </p:cNvSpPr>
            <p:nvPr/>
          </p:nvSpPr>
          <p:spPr bwMode="auto">
            <a:xfrm>
              <a:off x="5338" y="2514"/>
              <a:ext cx="120" cy="218"/>
            </a:xfrm>
            <a:custGeom>
              <a:avLst/>
              <a:gdLst>
                <a:gd name="T0" fmla="*/ 62 w 62"/>
                <a:gd name="T1" fmla="*/ 112 h 113"/>
                <a:gd name="T2" fmla="*/ 54 w 62"/>
                <a:gd name="T3" fmla="*/ 113 h 113"/>
                <a:gd name="T4" fmla="*/ 46 w 62"/>
                <a:gd name="T5" fmla="*/ 112 h 113"/>
                <a:gd name="T6" fmla="*/ 46 w 62"/>
                <a:gd name="T7" fmla="*/ 58 h 113"/>
                <a:gd name="T8" fmla="*/ 32 w 62"/>
                <a:gd name="T9" fmla="*/ 45 h 113"/>
                <a:gd name="T10" fmla="*/ 15 w 62"/>
                <a:gd name="T11" fmla="*/ 54 h 113"/>
                <a:gd name="T12" fmla="*/ 15 w 62"/>
                <a:gd name="T13" fmla="*/ 112 h 113"/>
                <a:gd name="T14" fmla="*/ 8 w 62"/>
                <a:gd name="T15" fmla="*/ 113 h 113"/>
                <a:gd name="T16" fmla="*/ 0 w 62"/>
                <a:gd name="T17" fmla="*/ 112 h 113"/>
                <a:gd name="T18" fmla="*/ 0 w 62"/>
                <a:gd name="T19" fmla="*/ 1 h 113"/>
                <a:gd name="T20" fmla="*/ 8 w 62"/>
                <a:gd name="T21" fmla="*/ 0 h 113"/>
                <a:gd name="T22" fmla="*/ 15 w 62"/>
                <a:gd name="T23" fmla="*/ 1 h 113"/>
                <a:gd name="T24" fmla="*/ 15 w 62"/>
                <a:gd name="T25" fmla="*/ 42 h 113"/>
                <a:gd name="T26" fmla="*/ 38 w 62"/>
                <a:gd name="T27" fmla="*/ 32 h 113"/>
                <a:gd name="T28" fmla="*/ 62 w 62"/>
                <a:gd name="T29" fmla="*/ 55 h 113"/>
                <a:gd name="T30" fmla="*/ 62 w 62"/>
                <a:gd name="T31" fmla="*/ 11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2" h="113">
                  <a:moveTo>
                    <a:pt x="62" y="112"/>
                  </a:moveTo>
                  <a:cubicBezTo>
                    <a:pt x="62" y="112"/>
                    <a:pt x="59" y="113"/>
                    <a:pt x="54" y="113"/>
                  </a:cubicBezTo>
                  <a:cubicBezTo>
                    <a:pt x="49" y="113"/>
                    <a:pt x="46" y="112"/>
                    <a:pt x="46" y="112"/>
                  </a:cubicBezTo>
                  <a:cubicBezTo>
                    <a:pt x="46" y="58"/>
                    <a:pt x="46" y="58"/>
                    <a:pt x="46" y="58"/>
                  </a:cubicBezTo>
                  <a:cubicBezTo>
                    <a:pt x="46" y="49"/>
                    <a:pt x="42" y="45"/>
                    <a:pt x="32" y="45"/>
                  </a:cubicBezTo>
                  <a:cubicBezTo>
                    <a:pt x="26" y="45"/>
                    <a:pt x="19" y="48"/>
                    <a:pt x="15" y="54"/>
                  </a:cubicBezTo>
                  <a:cubicBezTo>
                    <a:pt x="15" y="112"/>
                    <a:pt x="15" y="112"/>
                    <a:pt x="15" y="112"/>
                  </a:cubicBezTo>
                  <a:cubicBezTo>
                    <a:pt x="15" y="112"/>
                    <a:pt x="13" y="113"/>
                    <a:pt x="8" y="113"/>
                  </a:cubicBezTo>
                  <a:cubicBezTo>
                    <a:pt x="2" y="113"/>
                    <a:pt x="0" y="112"/>
                    <a:pt x="0" y="11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2" y="0"/>
                    <a:pt x="8" y="0"/>
                  </a:cubicBezTo>
                  <a:cubicBezTo>
                    <a:pt x="13" y="0"/>
                    <a:pt x="15" y="1"/>
                    <a:pt x="15" y="1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21" y="36"/>
                    <a:pt x="29" y="32"/>
                    <a:pt x="38" y="32"/>
                  </a:cubicBezTo>
                  <a:cubicBezTo>
                    <a:pt x="53" y="32"/>
                    <a:pt x="62" y="42"/>
                    <a:pt x="62" y="55"/>
                  </a:cubicBezTo>
                  <a:lnTo>
                    <a:pt x="62" y="112"/>
                  </a:lnTo>
                  <a:close/>
                </a:path>
              </a:pathLst>
            </a:custGeom>
            <a:solidFill>
              <a:srgbClr val="5356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8" name="Freeform 68"/>
            <p:cNvSpPr>
              <a:spLocks/>
            </p:cNvSpPr>
            <p:nvPr/>
          </p:nvSpPr>
          <p:spPr bwMode="auto">
            <a:xfrm>
              <a:off x="2190" y="2151"/>
              <a:ext cx="52" cy="581"/>
            </a:xfrm>
            <a:custGeom>
              <a:avLst/>
              <a:gdLst>
                <a:gd name="T0" fmla="*/ 14 w 27"/>
                <a:gd name="T1" fmla="*/ 0 h 300"/>
                <a:gd name="T2" fmla="*/ 0 w 27"/>
                <a:gd name="T3" fmla="*/ 14 h 300"/>
                <a:gd name="T4" fmla="*/ 0 w 27"/>
                <a:gd name="T5" fmla="*/ 286 h 300"/>
                <a:gd name="T6" fmla="*/ 14 w 27"/>
                <a:gd name="T7" fmla="*/ 300 h 300"/>
                <a:gd name="T8" fmla="*/ 27 w 27"/>
                <a:gd name="T9" fmla="*/ 286 h 300"/>
                <a:gd name="T10" fmla="*/ 27 w 27"/>
                <a:gd name="T11" fmla="*/ 14 h 300"/>
                <a:gd name="T12" fmla="*/ 14 w 27"/>
                <a:gd name="T13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300">
                  <a:moveTo>
                    <a:pt x="14" y="0"/>
                  </a:moveTo>
                  <a:cubicBezTo>
                    <a:pt x="6" y="0"/>
                    <a:pt x="0" y="6"/>
                    <a:pt x="0" y="14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0" y="293"/>
                    <a:pt x="6" y="300"/>
                    <a:pt x="14" y="300"/>
                  </a:cubicBezTo>
                  <a:cubicBezTo>
                    <a:pt x="21" y="300"/>
                    <a:pt x="27" y="293"/>
                    <a:pt x="27" y="286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6"/>
                    <a:pt x="21" y="0"/>
                    <a:pt x="14" y="0"/>
                  </a:cubicBezTo>
                </a:path>
              </a:pathLst>
            </a:custGeom>
            <a:solidFill>
              <a:srgbClr val="48A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59" name="Freeform 69"/>
            <p:cNvSpPr>
              <a:spLocks noEditPoints="1"/>
            </p:cNvSpPr>
            <p:nvPr/>
          </p:nvSpPr>
          <p:spPr bwMode="auto">
            <a:xfrm>
              <a:off x="2265" y="2016"/>
              <a:ext cx="461" cy="715"/>
            </a:xfrm>
            <a:custGeom>
              <a:avLst/>
              <a:gdLst>
                <a:gd name="T0" fmla="*/ 66 w 239"/>
                <a:gd name="T1" fmla="*/ 238 h 369"/>
                <a:gd name="T2" fmla="*/ 204 w 239"/>
                <a:gd name="T3" fmla="*/ 101 h 369"/>
                <a:gd name="T4" fmla="*/ 66 w 239"/>
                <a:gd name="T5" fmla="*/ 238 h 369"/>
                <a:gd name="T6" fmla="*/ 223 w 239"/>
                <a:gd name="T7" fmla="*/ 68 h 369"/>
                <a:gd name="T8" fmla="*/ 49 w 239"/>
                <a:gd name="T9" fmla="*/ 207 h 369"/>
                <a:gd name="T10" fmla="*/ 81 w 239"/>
                <a:gd name="T11" fmla="*/ 21 h 369"/>
                <a:gd name="T12" fmla="*/ 74 w 239"/>
                <a:gd name="T13" fmla="*/ 3 h 369"/>
                <a:gd name="T14" fmla="*/ 55 w 239"/>
                <a:gd name="T15" fmla="*/ 10 h 369"/>
                <a:gd name="T16" fmla="*/ 55 w 239"/>
                <a:gd name="T17" fmla="*/ 363 h 369"/>
                <a:gd name="T18" fmla="*/ 67 w 239"/>
                <a:gd name="T19" fmla="*/ 369 h 369"/>
                <a:gd name="T20" fmla="*/ 74 w 239"/>
                <a:gd name="T21" fmla="*/ 367 h 369"/>
                <a:gd name="T22" fmla="*/ 79 w 239"/>
                <a:gd name="T23" fmla="*/ 348 h 369"/>
                <a:gd name="T24" fmla="*/ 54 w 239"/>
                <a:gd name="T25" fmla="*/ 269 h 369"/>
                <a:gd name="T26" fmla="*/ 238 w 239"/>
                <a:gd name="T27" fmla="*/ 86 h 369"/>
                <a:gd name="T28" fmla="*/ 238 w 239"/>
                <a:gd name="T29" fmla="*/ 86 h 369"/>
                <a:gd name="T30" fmla="*/ 239 w 239"/>
                <a:gd name="T31" fmla="*/ 80 h 369"/>
                <a:gd name="T32" fmla="*/ 223 w 239"/>
                <a:gd name="T33" fmla="*/ 68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39" h="369">
                  <a:moveTo>
                    <a:pt x="66" y="238"/>
                  </a:moveTo>
                  <a:cubicBezTo>
                    <a:pt x="90" y="168"/>
                    <a:pt x="140" y="119"/>
                    <a:pt x="204" y="101"/>
                  </a:cubicBezTo>
                  <a:cubicBezTo>
                    <a:pt x="182" y="159"/>
                    <a:pt x="137" y="218"/>
                    <a:pt x="66" y="238"/>
                  </a:cubicBezTo>
                  <a:moveTo>
                    <a:pt x="223" y="68"/>
                  </a:moveTo>
                  <a:cubicBezTo>
                    <a:pt x="145" y="80"/>
                    <a:pt x="82" y="131"/>
                    <a:pt x="49" y="207"/>
                  </a:cubicBezTo>
                  <a:cubicBezTo>
                    <a:pt x="47" y="145"/>
                    <a:pt x="56" y="77"/>
                    <a:pt x="81" y="21"/>
                  </a:cubicBezTo>
                  <a:cubicBezTo>
                    <a:pt x="84" y="14"/>
                    <a:pt x="81" y="6"/>
                    <a:pt x="74" y="3"/>
                  </a:cubicBezTo>
                  <a:cubicBezTo>
                    <a:pt x="67" y="0"/>
                    <a:pt x="59" y="3"/>
                    <a:pt x="55" y="10"/>
                  </a:cubicBezTo>
                  <a:cubicBezTo>
                    <a:pt x="0" y="132"/>
                    <a:pt x="18" y="302"/>
                    <a:pt x="55" y="363"/>
                  </a:cubicBezTo>
                  <a:cubicBezTo>
                    <a:pt x="58" y="367"/>
                    <a:pt x="62" y="369"/>
                    <a:pt x="67" y="369"/>
                  </a:cubicBezTo>
                  <a:cubicBezTo>
                    <a:pt x="70" y="369"/>
                    <a:pt x="72" y="369"/>
                    <a:pt x="74" y="367"/>
                  </a:cubicBezTo>
                  <a:cubicBezTo>
                    <a:pt x="81" y="363"/>
                    <a:pt x="83" y="355"/>
                    <a:pt x="79" y="348"/>
                  </a:cubicBezTo>
                  <a:cubicBezTo>
                    <a:pt x="68" y="330"/>
                    <a:pt x="60" y="304"/>
                    <a:pt x="54" y="269"/>
                  </a:cubicBezTo>
                  <a:cubicBezTo>
                    <a:pt x="157" y="251"/>
                    <a:pt x="217" y="163"/>
                    <a:pt x="238" y="86"/>
                  </a:cubicBezTo>
                  <a:cubicBezTo>
                    <a:pt x="238" y="86"/>
                    <a:pt x="238" y="86"/>
                    <a:pt x="238" y="86"/>
                  </a:cubicBezTo>
                  <a:cubicBezTo>
                    <a:pt x="239" y="84"/>
                    <a:pt x="239" y="82"/>
                    <a:pt x="239" y="80"/>
                  </a:cubicBezTo>
                  <a:cubicBezTo>
                    <a:pt x="237" y="73"/>
                    <a:pt x="230" y="67"/>
                    <a:pt x="223" y="68"/>
                  </a:cubicBezTo>
                </a:path>
              </a:pathLst>
            </a:custGeom>
            <a:solidFill>
              <a:srgbClr val="48A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  <p:sp>
          <p:nvSpPr>
            <p:cNvPr id="60" name="Freeform 70"/>
            <p:cNvSpPr>
              <a:spLocks/>
            </p:cNvSpPr>
            <p:nvPr/>
          </p:nvSpPr>
          <p:spPr bwMode="auto">
            <a:xfrm>
              <a:off x="2147" y="2196"/>
              <a:ext cx="274" cy="104"/>
            </a:xfrm>
            <a:custGeom>
              <a:avLst/>
              <a:gdLst>
                <a:gd name="T0" fmla="*/ 15 w 142"/>
                <a:gd name="T1" fmla="*/ 54 h 54"/>
                <a:gd name="T2" fmla="*/ 1 w 142"/>
                <a:gd name="T3" fmla="*/ 43 h 54"/>
                <a:gd name="T4" fmla="*/ 12 w 142"/>
                <a:gd name="T5" fmla="*/ 26 h 54"/>
                <a:gd name="T6" fmla="*/ 124 w 142"/>
                <a:gd name="T7" fmla="*/ 2 h 54"/>
                <a:gd name="T8" fmla="*/ 141 w 142"/>
                <a:gd name="T9" fmla="*/ 12 h 54"/>
                <a:gd name="T10" fmla="*/ 130 w 142"/>
                <a:gd name="T11" fmla="*/ 29 h 54"/>
                <a:gd name="T12" fmla="*/ 18 w 142"/>
                <a:gd name="T13" fmla="*/ 54 h 54"/>
                <a:gd name="T14" fmla="*/ 15 w 142"/>
                <a:gd name="T15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2" h="54">
                  <a:moveTo>
                    <a:pt x="15" y="54"/>
                  </a:moveTo>
                  <a:cubicBezTo>
                    <a:pt x="8" y="54"/>
                    <a:pt x="3" y="50"/>
                    <a:pt x="1" y="43"/>
                  </a:cubicBezTo>
                  <a:cubicBezTo>
                    <a:pt x="0" y="36"/>
                    <a:pt x="4" y="28"/>
                    <a:pt x="12" y="26"/>
                  </a:cubicBezTo>
                  <a:cubicBezTo>
                    <a:pt x="124" y="2"/>
                    <a:pt x="124" y="2"/>
                    <a:pt x="124" y="2"/>
                  </a:cubicBezTo>
                  <a:cubicBezTo>
                    <a:pt x="132" y="0"/>
                    <a:pt x="139" y="5"/>
                    <a:pt x="141" y="12"/>
                  </a:cubicBezTo>
                  <a:cubicBezTo>
                    <a:pt x="142" y="20"/>
                    <a:pt x="138" y="27"/>
                    <a:pt x="130" y="29"/>
                  </a:cubicBezTo>
                  <a:cubicBezTo>
                    <a:pt x="18" y="54"/>
                    <a:pt x="18" y="54"/>
                    <a:pt x="18" y="54"/>
                  </a:cubicBezTo>
                  <a:cubicBezTo>
                    <a:pt x="17" y="54"/>
                    <a:pt x="16" y="54"/>
                    <a:pt x="15" y="54"/>
                  </a:cubicBezTo>
                </a:path>
              </a:pathLst>
            </a:custGeom>
            <a:solidFill>
              <a:srgbClr val="CB3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/>
            </a:p>
          </p:txBody>
        </p:sp>
        <p:sp>
          <p:nvSpPr>
            <p:cNvPr id="61" name="Freeform 71"/>
            <p:cNvSpPr>
              <a:spLocks noEditPoints="1"/>
            </p:cNvSpPr>
            <p:nvPr/>
          </p:nvSpPr>
          <p:spPr bwMode="auto">
            <a:xfrm>
              <a:off x="2184" y="1508"/>
              <a:ext cx="575" cy="568"/>
            </a:xfrm>
            <a:custGeom>
              <a:avLst/>
              <a:gdLst>
                <a:gd name="T0" fmla="*/ 241 w 298"/>
                <a:gd name="T1" fmla="*/ 185 h 293"/>
                <a:gd name="T2" fmla="*/ 138 w 298"/>
                <a:gd name="T3" fmla="*/ 266 h 293"/>
                <a:gd name="T4" fmla="*/ 112 w 298"/>
                <a:gd name="T5" fmla="*/ 262 h 293"/>
                <a:gd name="T6" fmla="*/ 47 w 298"/>
                <a:gd name="T7" fmla="*/ 214 h 293"/>
                <a:gd name="T8" fmla="*/ 35 w 298"/>
                <a:gd name="T9" fmla="*/ 134 h 293"/>
                <a:gd name="T10" fmla="*/ 56 w 298"/>
                <a:gd name="T11" fmla="*/ 51 h 293"/>
                <a:gd name="T12" fmla="*/ 82 w 298"/>
                <a:gd name="T13" fmla="*/ 94 h 293"/>
                <a:gd name="T14" fmla="*/ 91 w 298"/>
                <a:gd name="T15" fmla="*/ 101 h 293"/>
                <a:gd name="T16" fmla="*/ 101 w 298"/>
                <a:gd name="T17" fmla="*/ 99 h 293"/>
                <a:gd name="T18" fmla="*/ 162 w 298"/>
                <a:gd name="T19" fmla="*/ 63 h 293"/>
                <a:gd name="T20" fmla="*/ 191 w 298"/>
                <a:gd name="T21" fmla="*/ 111 h 293"/>
                <a:gd name="T22" fmla="*/ 131 w 298"/>
                <a:gd name="T23" fmla="*/ 148 h 293"/>
                <a:gd name="T24" fmla="*/ 126 w 298"/>
                <a:gd name="T25" fmla="*/ 167 h 293"/>
                <a:gd name="T26" fmla="*/ 138 w 298"/>
                <a:gd name="T27" fmla="*/ 174 h 293"/>
                <a:gd name="T28" fmla="*/ 145 w 298"/>
                <a:gd name="T29" fmla="*/ 172 h 293"/>
                <a:gd name="T30" fmla="*/ 218 w 298"/>
                <a:gd name="T31" fmla="*/ 128 h 293"/>
                <a:gd name="T32" fmla="*/ 218 w 298"/>
                <a:gd name="T33" fmla="*/ 128 h 293"/>
                <a:gd name="T34" fmla="*/ 261 w 298"/>
                <a:gd name="T35" fmla="*/ 102 h 293"/>
                <a:gd name="T36" fmla="*/ 241 w 298"/>
                <a:gd name="T37" fmla="*/ 185 h 293"/>
                <a:gd name="T38" fmla="*/ 291 w 298"/>
                <a:gd name="T39" fmla="*/ 61 h 293"/>
                <a:gd name="T40" fmla="*/ 276 w 298"/>
                <a:gd name="T41" fmla="*/ 60 h 293"/>
                <a:gd name="T42" fmla="*/ 215 w 298"/>
                <a:gd name="T43" fmla="*/ 97 h 293"/>
                <a:gd name="T44" fmla="*/ 179 w 298"/>
                <a:gd name="T45" fmla="*/ 36 h 293"/>
                <a:gd name="T46" fmla="*/ 170 w 298"/>
                <a:gd name="T47" fmla="*/ 30 h 293"/>
                <a:gd name="T48" fmla="*/ 160 w 298"/>
                <a:gd name="T49" fmla="*/ 32 h 293"/>
                <a:gd name="T50" fmla="*/ 99 w 298"/>
                <a:gd name="T51" fmla="*/ 68 h 293"/>
                <a:gd name="T52" fmla="*/ 62 w 298"/>
                <a:gd name="T53" fmla="*/ 8 h 293"/>
                <a:gd name="T54" fmla="*/ 48 w 298"/>
                <a:gd name="T55" fmla="*/ 1 h 293"/>
                <a:gd name="T56" fmla="*/ 37 w 298"/>
                <a:gd name="T57" fmla="*/ 11 h 293"/>
                <a:gd name="T58" fmla="*/ 8 w 298"/>
                <a:gd name="T59" fmla="*/ 128 h 293"/>
                <a:gd name="T60" fmla="*/ 23 w 298"/>
                <a:gd name="T61" fmla="*/ 229 h 293"/>
                <a:gd name="T62" fmla="*/ 106 w 298"/>
                <a:gd name="T63" fmla="*/ 289 h 293"/>
                <a:gd name="T64" fmla="*/ 138 w 298"/>
                <a:gd name="T65" fmla="*/ 293 h 293"/>
                <a:gd name="T66" fmla="*/ 268 w 298"/>
                <a:gd name="T67" fmla="*/ 192 h 293"/>
                <a:gd name="T68" fmla="*/ 296 w 298"/>
                <a:gd name="T69" fmla="*/ 76 h 293"/>
                <a:gd name="T70" fmla="*/ 291 w 298"/>
                <a:gd name="T71" fmla="*/ 61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8" h="293">
                  <a:moveTo>
                    <a:pt x="241" y="185"/>
                  </a:moveTo>
                  <a:cubicBezTo>
                    <a:pt x="229" y="233"/>
                    <a:pt x="187" y="266"/>
                    <a:pt x="138" y="266"/>
                  </a:cubicBezTo>
                  <a:cubicBezTo>
                    <a:pt x="129" y="266"/>
                    <a:pt x="121" y="265"/>
                    <a:pt x="112" y="262"/>
                  </a:cubicBezTo>
                  <a:cubicBezTo>
                    <a:pt x="85" y="256"/>
                    <a:pt x="62" y="239"/>
                    <a:pt x="47" y="214"/>
                  </a:cubicBezTo>
                  <a:cubicBezTo>
                    <a:pt x="33" y="190"/>
                    <a:pt x="28" y="162"/>
                    <a:pt x="35" y="134"/>
                  </a:cubicBezTo>
                  <a:cubicBezTo>
                    <a:pt x="56" y="51"/>
                    <a:pt x="56" y="51"/>
                    <a:pt x="56" y="51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4" y="98"/>
                    <a:pt x="87" y="100"/>
                    <a:pt x="91" y="101"/>
                  </a:cubicBezTo>
                  <a:cubicBezTo>
                    <a:pt x="94" y="102"/>
                    <a:pt x="98" y="101"/>
                    <a:pt x="101" y="99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91" y="111"/>
                    <a:pt x="191" y="111"/>
                    <a:pt x="191" y="111"/>
                  </a:cubicBezTo>
                  <a:cubicBezTo>
                    <a:pt x="131" y="148"/>
                    <a:pt x="131" y="148"/>
                    <a:pt x="131" y="148"/>
                  </a:cubicBezTo>
                  <a:cubicBezTo>
                    <a:pt x="124" y="152"/>
                    <a:pt x="122" y="160"/>
                    <a:pt x="126" y="167"/>
                  </a:cubicBezTo>
                  <a:cubicBezTo>
                    <a:pt x="129" y="171"/>
                    <a:pt x="133" y="174"/>
                    <a:pt x="138" y="174"/>
                  </a:cubicBezTo>
                  <a:cubicBezTo>
                    <a:pt x="140" y="174"/>
                    <a:pt x="143" y="173"/>
                    <a:pt x="145" y="172"/>
                  </a:cubicBezTo>
                  <a:cubicBezTo>
                    <a:pt x="218" y="128"/>
                    <a:pt x="218" y="128"/>
                    <a:pt x="218" y="128"/>
                  </a:cubicBezTo>
                  <a:cubicBezTo>
                    <a:pt x="218" y="128"/>
                    <a:pt x="218" y="128"/>
                    <a:pt x="218" y="128"/>
                  </a:cubicBezTo>
                  <a:cubicBezTo>
                    <a:pt x="261" y="102"/>
                    <a:pt x="261" y="102"/>
                    <a:pt x="261" y="102"/>
                  </a:cubicBezTo>
                  <a:lnTo>
                    <a:pt x="241" y="185"/>
                  </a:lnTo>
                  <a:close/>
                  <a:moveTo>
                    <a:pt x="291" y="61"/>
                  </a:moveTo>
                  <a:cubicBezTo>
                    <a:pt x="287" y="58"/>
                    <a:pt x="280" y="58"/>
                    <a:pt x="276" y="60"/>
                  </a:cubicBezTo>
                  <a:cubicBezTo>
                    <a:pt x="215" y="97"/>
                    <a:pt x="215" y="97"/>
                    <a:pt x="215" y="97"/>
                  </a:cubicBezTo>
                  <a:cubicBezTo>
                    <a:pt x="179" y="36"/>
                    <a:pt x="179" y="36"/>
                    <a:pt x="179" y="36"/>
                  </a:cubicBezTo>
                  <a:cubicBezTo>
                    <a:pt x="177" y="33"/>
                    <a:pt x="174" y="31"/>
                    <a:pt x="170" y="30"/>
                  </a:cubicBezTo>
                  <a:cubicBezTo>
                    <a:pt x="166" y="29"/>
                    <a:pt x="163" y="30"/>
                    <a:pt x="160" y="32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0" y="3"/>
                    <a:pt x="54" y="0"/>
                    <a:pt x="48" y="1"/>
                  </a:cubicBezTo>
                  <a:cubicBezTo>
                    <a:pt x="43" y="2"/>
                    <a:pt x="38" y="6"/>
                    <a:pt x="37" y="11"/>
                  </a:cubicBezTo>
                  <a:cubicBezTo>
                    <a:pt x="8" y="128"/>
                    <a:pt x="8" y="128"/>
                    <a:pt x="8" y="128"/>
                  </a:cubicBezTo>
                  <a:cubicBezTo>
                    <a:pt x="0" y="162"/>
                    <a:pt x="5" y="198"/>
                    <a:pt x="23" y="229"/>
                  </a:cubicBezTo>
                  <a:cubicBezTo>
                    <a:pt x="42" y="259"/>
                    <a:pt x="71" y="281"/>
                    <a:pt x="106" y="289"/>
                  </a:cubicBezTo>
                  <a:cubicBezTo>
                    <a:pt x="116" y="292"/>
                    <a:pt x="127" y="293"/>
                    <a:pt x="138" y="293"/>
                  </a:cubicBezTo>
                  <a:cubicBezTo>
                    <a:pt x="199" y="293"/>
                    <a:pt x="253" y="252"/>
                    <a:pt x="268" y="192"/>
                  </a:cubicBezTo>
                  <a:cubicBezTo>
                    <a:pt x="296" y="76"/>
                    <a:pt x="296" y="76"/>
                    <a:pt x="296" y="76"/>
                  </a:cubicBezTo>
                  <a:cubicBezTo>
                    <a:pt x="298" y="70"/>
                    <a:pt x="296" y="65"/>
                    <a:pt x="291" y="61"/>
                  </a:cubicBezTo>
                </a:path>
              </a:pathLst>
            </a:custGeom>
            <a:solidFill>
              <a:srgbClr val="CB33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l-PL" dirty="0"/>
            </a:p>
          </p:txBody>
        </p:sp>
      </p:grpSp>
      <p:sp>
        <p:nvSpPr>
          <p:cNvPr id="67" name="Trójkąt równoramienny 66"/>
          <p:cNvSpPr/>
          <p:nvPr userDrawn="1"/>
        </p:nvSpPr>
        <p:spPr>
          <a:xfrm rot="16200000">
            <a:off x="10216896" y="5943600"/>
            <a:ext cx="2121408" cy="1828800"/>
          </a:xfrm>
          <a:prstGeom prst="triangle">
            <a:avLst/>
          </a:prstGeom>
          <a:solidFill>
            <a:srgbClr val="48A2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8" name="Trójkąt równoramienny 67"/>
          <p:cNvSpPr/>
          <p:nvPr userDrawn="1"/>
        </p:nvSpPr>
        <p:spPr>
          <a:xfrm rot="5400000">
            <a:off x="-1187698" y="5105401"/>
            <a:ext cx="2121408" cy="1828800"/>
          </a:xfrm>
          <a:prstGeom prst="triangle">
            <a:avLst/>
          </a:prstGeom>
          <a:solidFill>
            <a:srgbClr val="CB33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                    </a:t>
            </a:r>
          </a:p>
        </p:txBody>
      </p:sp>
      <p:sp>
        <p:nvSpPr>
          <p:cNvPr id="71" name="Content Placeholder 2"/>
          <p:cNvSpPr>
            <a:spLocks noGrp="1"/>
          </p:cNvSpPr>
          <p:nvPr>
            <p:ph sz="half" idx="1"/>
          </p:nvPr>
        </p:nvSpPr>
        <p:spPr>
          <a:xfrm>
            <a:off x="6007100" y="1486917"/>
            <a:ext cx="5651500" cy="43415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4" name="Content Placeholder 2"/>
          <p:cNvSpPr>
            <a:spLocks noGrp="1"/>
          </p:cNvSpPr>
          <p:nvPr>
            <p:ph sz="half" idx="10"/>
          </p:nvPr>
        </p:nvSpPr>
        <p:spPr>
          <a:xfrm>
            <a:off x="478586" y="1486917"/>
            <a:ext cx="5109414" cy="434150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8125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818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655" r:id="rId2"/>
    <p:sldLayoutId id="214748365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ortal-sow.pfron.org.pl/opencms/export/sites/pfron-sow/sow/aktualnosci/pelnomocnictwa-w-systemie-sow/index.html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br>
              <a:rPr lang="pl-PL" dirty="0"/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mporeba\AppData\Local\Temp\notes2A7489\~46905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491" y="2486868"/>
            <a:ext cx="8324811" cy="240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964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>
            <a:extLst>
              <a:ext uri="{FF2B5EF4-FFF2-40B4-BE49-F238E27FC236}">
                <a16:creationId xmlns:a16="http://schemas.microsoft.com/office/drawing/2014/main" id="{3338210B-F58A-4135-90FE-D0314E19226F}"/>
              </a:ext>
            </a:extLst>
          </p:cNvPr>
          <p:cNvSpPr/>
          <p:nvPr/>
        </p:nvSpPr>
        <p:spPr>
          <a:xfrm>
            <a:off x="331893" y="494686"/>
            <a:ext cx="113521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altLang="pl-PL" sz="4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Zmiany w pilotażowym programie   </a:t>
            </a:r>
          </a:p>
          <a:p>
            <a:pPr algn="ctr"/>
            <a:r>
              <a:rPr lang="pl-PL" altLang="pl-PL" sz="40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„Aktywny samorząd” </a:t>
            </a:r>
          </a:p>
          <a:p>
            <a:pPr algn="ctr"/>
            <a:r>
              <a:rPr lang="pl-PL" altLang="pl-PL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od 2024 roku</a:t>
            </a:r>
          </a:p>
          <a:p>
            <a:pPr algn="ctr">
              <a:spcBef>
                <a:spcPts val="2400"/>
              </a:spcBef>
            </a:pPr>
            <a:r>
              <a:rPr lang="pl-PL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Uchwała nr 7/2024 Rady Nadzorczej PFRON z dnia 19 czerwca 2024 r.</a:t>
            </a:r>
          </a:p>
          <a:p>
            <a:pPr algn="ctr">
              <a:spcBef>
                <a:spcPts val="2400"/>
              </a:spcBef>
            </a:pPr>
            <a:endParaRPr lang="pl-PL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2" name="Prostokąt 1">
            <a:extLst>
              <a:ext uri="{FF2B5EF4-FFF2-40B4-BE49-F238E27FC236}">
                <a16:creationId xmlns:a16="http://schemas.microsoft.com/office/drawing/2014/main" id="{FBC8F0DF-B0E9-DE3C-0CF1-49F38E3C4399}"/>
              </a:ext>
            </a:extLst>
          </p:cNvPr>
          <p:cNvSpPr/>
          <p:nvPr/>
        </p:nvSpPr>
        <p:spPr>
          <a:xfrm>
            <a:off x="508000" y="4094583"/>
            <a:ext cx="10911840" cy="1697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l-PL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Dokument pn. „Kierunki działań (…)” w 2024 roku został przyjęty zgodnie </a:t>
            </a:r>
            <a:br>
              <a:rPr lang="pl-PL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pl-PL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z obowiązującymi przepisami – decyzją Pełnomocników Zarządu PFRON z dnia 22 stycznia 2024 r. i zmieniony także decyzją Pełnomocników Zarządu PFRON z dnia 2 sierpnia 2024 r. </a:t>
            </a:r>
          </a:p>
        </p:txBody>
      </p:sp>
    </p:spTree>
    <p:extLst>
      <p:ext uri="{BB962C8B-B14F-4D97-AF65-F5344CB8AC3E}">
        <p14:creationId xmlns:p14="http://schemas.microsoft.com/office/powerpoint/2010/main" val="1553250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02500-EFB7-F731-B55E-7BDA1F25A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D5D7448-363B-EB20-A03E-76EE4F9D1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4931B35-1F05-A6A9-1F00-E85ABA271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D72C67D-6B7D-9853-0E3A-13CC0E258DF8}"/>
              </a:ext>
            </a:extLst>
          </p:cNvPr>
          <p:cNvSpPr txBox="1">
            <a:spLocks/>
          </p:cNvSpPr>
          <p:nvPr/>
        </p:nvSpPr>
        <p:spPr>
          <a:xfrm>
            <a:off x="2722881" y="288608"/>
            <a:ext cx="911997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l-PL" altLang="pl-PL" sz="32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Program „Aktywny samorząd” od 2024 roku </a:t>
            </a:r>
            <a:br>
              <a:rPr lang="pl-PL" altLang="pl-PL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</a:br>
            <a:r>
              <a:rPr lang="pl-PL" altLang="pl-PL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– zmiany związane z uchwałą nr 7/2024 Rady Nadzorczej PFRON (Obszar E)</a:t>
            </a:r>
            <a:endParaRPr lang="pl-PL" sz="2000" dirty="0">
              <a:latin typeface="+mj-lt"/>
            </a:endParaRPr>
          </a:p>
        </p:txBody>
      </p:sp>
      <p:sp>
        <p:nvSpPr>
          <p:cNvPr id="7" name="Symbol zastępczy zawartości 6">
            <a:extLst>
              <a:ext uri="{FF2B5EF4-FFF2-40B4-BE49-F238E27FC236}">
                <a16:creationId xmlns:a16="http://schemas.microsoft.com/office/drawing/2014/main" id="{4FECB171-5DBC-405D-A705-0B13C13B7B44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478586" y="1395477"/>
            <a:ext cx="11032832" cy="5164496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pl-PL" sz="18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nicjatywa </a:t>
            </a:r>
            <a:r>
              <a:rPr lang="pl-PL" sz="1800" b="1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 została </a:t>
            </a:r>
            <a:r>
              <a:rPr lang="pl-PL" sz="18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zgłoszona przez Pełnomocnika Rządu do Spraw Osób Niepełnosprawnych</a:t>
            </a:r>
            <a:r>
              <a:rPr lang="pl-PL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pl-PL" sz="1800" b="0" i="0" u="none" strike="noStrike" baseline="0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związku ze wzrostem cen energii w 2024 roku </a:t>
            </a:r>
            <a:endParaRPr lang="pl-PL" sz="1800" b="1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latin typeface="+mj-lt"/>
                <a:ea typeface="Times New Roman" panose="02020603050405020304" pitchFamily="18" charset="0"/>
              </a:rPr>
              <a:t>Po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lega na refundacji  kosztów energii elektrycznej (dodatek) dla osób niepełnosprawnych korzystających </a:t>
            </a:r>
            <a:br>
              <a:rPr lang="pl-PL" sz="1800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z koncentratora tlenu lub respiratora w ramach ośrodka domowego leczenia tlenem lub ośrodka wentylacji domowej</a:t>
            </a:r>
          </a:p>
          <a:p>
            <a:pPr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 ramach 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przygotowań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do realizacji zadania:</a:t>
            </a:r>
          </a:p>
          <a:p>
            <a:pPr lvl="1" fontAlgn="base">
              <a:lnSpc>
                <a:spcPct val="115000"/>
              </a:lnSpc>
              <a:spcAft>
                <a:spcPts val="600"/>
              </a:spcAft>
              <a:buSzPts val="1200"/>
              <a:buFont typeface="Wingdings" panose="05000000000000000000" pitchFamily="2" charset="2"/>
              <a:buChar char="q"/>
              <a:tabLst>
                <a:tab pos="457200" algn="l"/>
                <a:tab pos="449580" algn="l"/>
              </a:tabLst>
            </a:pP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Dokonano wstępnej analizy możliwości uruchomienia pomocy, polegającej na ocenie różnych dostępnych wariantów wdrożenia tej nowej z punktu widzenia dotychczasowych doświadczeń - formy wsparcia </a:t>
            </a:r>
            <a:endParaRPr lang="pl-PL" sz="1800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fontAlgn="base">
              <a:lnSpc>
                <a:spcPct val="115000"/>
              </a:lnSpc>
              <a:spcAft>
                <a:spcPts val="600"/>
              </a:spcAft>
              <a:buSzPts val="1200"/>
              <a:buFont typeface="Wingdings" panose="05000000000000000000" pitchFamily="2" charset="2"/>
              <a:buChar char="q"/>
              <a:tabLst>
                <a:tab pos="457200" algn="l"/>
                <a:tab pos="449580" algn="l"/>
              </a:tabLst>
            </a:pP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W wyniku oceny zalet i wad poszczególnych opcji uznano, że od strony realizacyjnej najkorzystniejsza jest koncepcja modyfikacji programu „Aktywny samorząd” poprzez dodanie nowego obszaru wsparcia przewidującego refundację kosztów opłaty za energię dla osób z niepełnosprawnością (Obszar E). Pomoc skierowana bezpośrednio do osób z niepełnosprawnością powinna być dostępna jak najbliżej ich miejsca zamieszkania. W tym samym miejscu, gdzie można ubiegać się o każdą inną pomoc w zakresie rehabilitacji społecznej. W ramach programu wypracowano efektywne i korzystne zasady współpracy, </a:t>
            </a:r>
            <a:b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a sam program daje możliwość zaimplementowania nowego zadania i sprawnej jego realizacji</a:t>
            </a:r>
            <a:endParaRPr lang="pl-PL" sz="1800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78147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02500-EFB7-F731-B55E-7BDA1F25A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D5D7448-363B-EB20-A03E-76EE4F9D1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4931B35-1F05-A6A9-1F00-E85ABA271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D72C67D-6B7D-9853-0E3A-13CC0E258DF8}"/>
              </a:ext>
            </a:extLst>
          </p:cNvPr>
          <p:cNvSpPr txBox="1">
            <a:spLocks/>
          </p:cNvSpPr>
          <p:nvPr/>
        </p:nvSpPr>
        <p:spPr>
          <a:xfrm>
            <a:off x="2722881" y="288608"/>
            <a:ext cx="911997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l-PL" altLang="pl-PL" sz="32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Program „Aktywny samorząd” od 2024 roku </a:t>
            </a:r>
            <a:br>
              <a:rPr lang="pl-PL" altLang="pl-PL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</a:br>
            <a:r>
              <a:rPr lang="pl-PL" altLang="pl-PL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– zmiany związane z uchwałą nr 7/2024 Rady Nadzorczej PFRON (Obszar E)</a:t>
            </a:r>
            <a:endParaRPr lang="pl-PL" sz="2000" dirty="0">
              <a:latin typeface="+mj-lt"/>
            </a:endParaRPr>
          </a:p>
        </p:txBody>
      </p:sp>
      <p:sp>
        <p:nvSpPr>
          <p:cNvPr id="7" name="Symbol zastępczy zawartości 6">
            <a:extLst>
              <a:ext uri="{FF2B5EF4-FFF2-40B4-BE49-F238E27FC236}">
                <a16:creationId xmlns:a16="http://schemas.microsoft.com/office/drawing/2014/main" id="{4FECB171-5DBC-405D-A705-0B13C13B7B44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264160" y="1168570"/>
            <a:ext cx="11240484" cy="5689430"/>
          </a:xfrm>
        </p:spPr>
        <p:txBody>
          <a:bodyPr/>
          <a:lstStyle/>
          <a:p>
            <a:pPr lvl="0" fontAlgn="base">
              <a:lnSpc>
                <a:spcPct val="115000"/>
              </a:lnSpc>
              <a:spcAft>
                <a:spcPts val="600"/>
              </a:spcAft>
              <a:buSzPts val="1200"/>
              <a:buFont typeface="Wingdings" panose="05000000000000000000" pitchFamily="2" charset="2"/>
              <a:buChar char="ü"/>
              <a:tabLst>
                <a:tab pos="457200" algn="l"/>
                <a:tab pos="449580" algn="l"/>
              </a:tabLst>
            </a:pP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Nawiązano współpracę z Narodowym Funduszem Zdrowia, który:</a:t>
            </a:r>
          </a:p>
          <a:p>
            <a:pPr lvl="1" fontAlgn="base">
              <a:lnSpc>
                <a:spcPct val="115000"/>
              </a:lnSpc>
              <a:spcAft>
                <a:spcPts val="600"/>
              </a:spcAft>
              <a:buSzPts val="1200"/>
              <a:buFont typeface="Wingdings" panose="05000000000000000000" pitchFamily="2" charset="2"/>
              <a:buChar char="q"/>
              <a:tabLst>
                <a:tab pos="457200" algn="l"/>
                <a:tab pos="449580" algn="l"/>
              </a:tabLst>
            </a:pP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przekazał wstępną informację, iż w grudniu 2023 roku w ramach:</a:t>
            </a:r>
          </a:p>
          <a:p>
            <a:pPr marL="1200150" lvl="2" indent="-285750">
              <a:lnSpc>
                <a:spcPct val="115000"/>
              </a:lnSpc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457200" algn="l"/>
                <a:tab pos="449580" algn="l"/>
              </a:tabLst>
            </a:pPr>
            <a:r>
              <a:rPr lang="pl-PL" sz="11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świadczeń zespołu długoterminowej opieki domowej dla dzieci wentylowanych mechanicznie wykorzystywano 769 respiratorów</a:t>
            </a:r>
          </a:p>
          <a:p>
            <a:pPr marL="1200150" lvl="2" indent="-285750">
              <a:lnSpc>
                <a:spcPct val="115000"/>
              </a:lnSpc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457200" algn="l"/>
                <a:tab pos="449580" algn="l"/>
              </a:tabLst>
            </a:pPr>
            <a:r>
              <a:rPr lang="pl-PL" sz="11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świadczeń zespołu długoterminowej opieki domowej dla pacjentów wentylowanych mechanicznie wykorzystywano 8.329 respiratorów</a:t>
            </a:r>
          </a:p>
          <a:p>
            <a:pPr marL="1200150" lvl="2" indent="-285750">
              <a:lnSpc>
                <a:spcPct val="115000"/>
              </a:lnSpc>
              <a:spcBef>
                <a:spcPts val="0"/>
              </a:spcBef>
              <a:buFont typeface="Courier New" panose="02070309020205020404" pitchFamily="49" charset="0"/>
              <a:buChar char="o"/>
              <a:tabLst>
                <a:tab pos="457200" algn="l"/>
                <a:tab pos="270510" algn="l"/>
              </a:tabLst>
            </a:pPr>
            <a:r>
              <a:rPr lang="pl-PL" sz="11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ramach tlenoterapii domowej wykorzystywano 8.732 koncentratory tlenu</a:t>
            </a:r>
          </a:p>
          <a:p>
            <a:pPr lvl="1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57200" algn="l"/>
                <a:tab pos="449580" algn="l"/>
              </a:tabLst>
            </a:pP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przekazał aktualne oszacowanie ogólnej liczby osób korzystających ze świadczeń  w ramach ośrodka domowego leczenia tlenem lub ośrodka wentylacji domowej na terenie wszystkich powiatów/ województw; pozwala to ustalić prawidłowy podział środków potrzebnych na realizację zadania w poszczególnych jednostkach samorządu terytorialnego; dane są dostępne w oddziałach PFRON</a:t>
            </a:r>
          </a:p>
          <a:p>
            <a:pPr lvl="1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57200" algn="l"/>
                <a:tab pos="449580" algn="l"/>
              </a:tabLst>
            </a:pP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wskazał, że dokumentem uprawniającym do uzyskania omawianego świadczenia jest skierowanie do domowego leczenie tlenem oraz </a:t>
            </a:r>
            <a:b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do wentylacji mechanicznej w warunkach domowych łącznie z pozytywnym wynikiem przeprowadzanej na wstępie kwalifikacji</a:t>
            </a:r>
            <a:endParaRPr lang="pl-PL" sz="1500" b="1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lvl="1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  <a:tabLst>
                <a:tab pos="457200" algn="l"/>
                <a:tab pos="449580" algn="l"/>
              </a:tabLst>
            </a:pPr>
            <a:r>
              <a:rPr lang="pl-PL" sz="1500" b="1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</a:t>
            </a:r>
            <a:r>
              <a:rPr lang="pl-PL" sz="1500" b="1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walifikacja do leczenia odbywa się w szpitalu lub w ośrodku domowego leczenia tlenem</a:t>
            </a: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co wynika z rozporządzenia Ministra Zdrowia z dnia 6 listopada 2013 r w sprawie świadczeń gwarantowanych z zakresu ambulatoryjnej opieki specjalistycznej (Dz.U. z 2016 r. poz. 357 </a:t>
            </a:r>
            <a:b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 </a:t>
            </a:r>
            <a:r>
              <a:rPr lang="pl-PL" sz="1500" dirty="0" err="1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późn</a:t>
            </a:r>
            <a:r>
              <a:rPr lang="pl-PL" sz="15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. zm.) załącznik nr 5, pozycja 3 lub rozporządzenia Ministra Zdrowia z dnia 22 listopada 2013 r. w sprawie świadczeń gwarantowanych z zakresu świadczeń pielęgnacyjnych i opiekuńczych w ramach opieki długoterminowej (j.t. Dz.U. z 2024 r. poz. 253)</a:t>
            </a:r>
          </a:p>
          <a:p>
            <a:endParaRPr lang="pl-PL" sz="1800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187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802500-EFB7-F731-B55E-7BDA1F25A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D5D7448-363B-EB20-A03E-76EE4F9D1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4931B35-1F05-A6A9-1F00-E85ABA2713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ED72C67D-6B7D-9853-0E3A-13CC0E258DF8}"/>
              </a:ext>
            </a:extLst>
          </p:cNvPr>
          <p:cNvSpPr txBox="1">
            <a:spLocks/>
          </p:cNvSpPr>
          <p:nvPr/>
        </p:nvSpPr>
        <p:spPr>
          <a:xfrm>
            <a:off x="2722881" y="288608"/>
            <a:ext cx="9119976" cy="81253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l-PL" altLang="pl-PL" sz="32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Program „Aktywny samorząd” od 2024 roku </a:t>
            </a:r>
            <a:br>
              <a:rPr lang="pl-PL" altLang="pl-PL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</a:br>
            <a:r>
              <a:rPr lang="pl-PL" altLang="pl-PL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charset="0"/>
              </a:rPr>
              <a:t>– zmiany związane z uchwałą nr 7/2024 Rady Nadzorczej PFRON (Obszar E)</a:t>
            </a:r>
            <a:endParaRPr lang="pl-PL" sz="2000" dirty="0">
              <a:latin typeface="+mj-lt"/>
            </a:endParaRPr>
          </a:p>
        </p:txBody>
      </p:sp>
      <p:sp>
        <p:nvSpPr>
          <p:cNvPr id="7" name="Symbol zastępczy zawartości 6">
            <a:extLst>
              <a:ext uri="{FF2B5EF4-FFF2-40B4-BE49-F238E27FC236}">
                <a16:creationId xmlns:a16="http://schemas.microsoft.com/office/drawing/2014/main" id="{4FECB171-5DBC-405D-A705-0B13C13B7B44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478586" y="1198309"/>
            <a:ext cx="11032832" cy="5371083"/>
          </a:xfrm>
        </p:spPr>
        <p:txBody>
          <a:bodyPr/>
          <a:lstStyle/>
          <a:p>
            <a:pPr algn="l"/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Cel szczegółowy wsparcia w nowym obszarze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pl-PL" sz="1800" b="0" i="0" u="none" strike="noStrike" baseline="0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zwiększenie niezależności oraz szans na aktywizację społeczną i zawodową osób z niepełnosprawnością poprzez poprawę dostępności do wentylacji domowej pod koncentratorem tlenu lub respiratorem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rozdział V ustęp 2 punkt 6 programu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pl-PL" sz="1800" b="0" i="0" u="none" strike="noStrike" baseline="0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Nowy obszar wsparcia (Obszar E) jest dedykowany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dla osób z niepełnosprawnością (w sensie prawnym) bez względu na stopień czy rodzaj niepełnosprawności. Wsparcie jest adresowane do użytkowników koncentratorów tlenu i respiratorów korzystających ze świadczeń w ramach ośrodka domowego leczenia tlenem lub ośrodka wentylacji domowej (</a:t>
            </a:r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rozdział VI ustęp 1 punkt 5 programu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</a:t>
            </a:r>
            <a:endParaRPr lang="pl-PL" sz="1800" b="0" i="0" u="none" strike="noStrike" baseline="0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pl-PL" sz="1800" b="1" i="0" u="none" strike="noStrike" baseline="0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Pomoc jest udzielana w formie comiesięcznego dodatku </a:t>
            </a:r>
            <a:r>
              <a:rPr lang="pl-PL" sz="1800" b="0" i="0" u="none" strike="noStrike" baseline="0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pokrycie kosztów opłaty za energię elektryczną, ponoszonych od dnia 1 lipca 2024 roku w związku z użytkowaniem koncentratora tlenu lub respiratora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(</a:t>
            </a:r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rozdział VII ustęp 1 punkt 5 programu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</a:t>
            </a:r>
          </a:p>
          <a:p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Termin naboru wniosków w Obszarze E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określa Zarząd PFRON (</a:t>
            </a:r>
            <a:r>
              <a:rPr lang="pl-PL" sz="1800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rozdział X ustęp 2 punkt 1 programu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), wobec tego jest możliwość przyjmowania wniosków także po terminie dotychczas obowiązującym w programie (a więc także po dniu 31 sierpnia każdego roku)</a:t>
            </a:r>
            <a:endParaRPr lang="pl-PL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pl-PL" sz="1800" b="1" i="0" u="none" strike="noStrike" baseline="0" dirty="0">
                <a:solidFill>
                  <a:srgbClr val="002060"/>
                </a:solidFill>
                <a:latin typeface="+mj-lt"/>
              </a:rPr>
              <a:t>Udzielenie wsparcia nie wymaga zawarcia umowy dofinansowania i nie podlega rozliczeniu </a:t>
            </a:r>
            <a:r>
              <a:rPr lang="pl-PL" sz="1800" b="1" u="none" strike="noStrike" dirty="0">
                <a:solidFill>
                  <a:srgbClr val="002060"/>
                </a:solidFill>
                <a:effectLst/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(rozdział X ustęp 8 programu); </a:t>
            </a:r>
            <a:r>
              <a:rPr lang="pl-PL" sz="1800" b="1" u="none" strike="noStrike" dirty="0">
                <a:solidFill>
                  <a:srgbClr val="FF0000"/>
                </a:solidFill>
                <a:effectLst/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opinia prawna: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Calibri Light" panose="020F0302020204030204" pitchFamily="34" charset="0"/>
                <a:cs typeface="Calibri Light" panose="020F0302020204030204" pitchFamily="34" charset="0"/>
              </a:rPr>
              <a:t>„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Brak umowy dofinansowania w Obszarze E programu „Aktywny samorząd” nie stanowi przeszkody do dochodzenia zwrotu środków PFRON na podstawie art. 49 e ustawy z dnia 27 sierpnia 1997 r. </a:t>
            </a:r>
            <a:b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o rehabilitacji zawodowej i społecznej oraz zatrudnianiu osób niepełnosprawnych.”.</a:t>
            </a:r>
          </a:p>
          <a:p>
            <a:endParaRPr lang="pl-PL" sz="1800" b="1" i="0" u="none" strike="noStrike" baseline="0" dirty="0">
              <a:solidFill>
                <a:srgbClr val="002060"/>
              </a:solidFill>
              <a:latin typeface="+mj-lt"/>
            </a:endParaRPr>
          </a:p>
          <a:p>
            <a:endParaRPr lang="pl-PL" sz="1800" u="none" strike="noStrike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pl-P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291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1F69E673-C484-474C-6825-A965531CAAE6}"/>
              </a:ext>
            </a:extLst>
          </p:cNvPr>
          <p:cNvSpPr txBox="1"/>
          <p:nvPr/>
        </p:nvSpPr>
        <p:spPr>
          <a:xfrm>
            <a:off x="176107" y="1619971"/>
            <a:ext cx="11392745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Przygotowano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komunikat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dla wnioskodawców szczegółowo informujący o sposobie ubiegania się o wsparcie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co usprawni proces naboru wniosków i ułatwi obsługę programu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Uruchomienie pierwszego naboru  wniosków 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SOW odbędzie się od dnia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28 października do dnia 30 listopada 2024 r.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Wsparcie ze środków PFRON w ramach nowego zadania wyniesie 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100 zł miesięcznie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a 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okres objęty refundacją kosztów opłaty za energię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nie może być dłuższy niż 6 miesięcy i krótszy niż 3 miesiące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Zwiększono budżet programu „Aktywny samorząd” o kwotę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25 milionów złotych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; sfinansowanie potrzeb w ramach nowego zadania zostało w pełni zabezpieczone, zaś elastyczny sposób finansowania zadań w module I pozwoli wykorzystać całą dodatkową kwotę, nawet jeśli w pierwszym naborze wniosków nie wszyscy adresaci nowego zadania programu skorzystają z możliwości aplikowania o środki PFRON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Wnioski o dofinansowanie będą rejestrowane i obsługiwane w formie elektronicznej 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ramach systemu obsługi wsparcia finansowanego ze środków PFRON (SOW)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</a:t>
            </a:r>
            <a:r>
              <a:rPr lang="pl-PL" sz="1800" kern="1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związku z tym, że nabór wniosków w ramach nowego zadania zakończy się w dniu 30 listopada 2024 r., </a:t>
            </a:r>
            <a:r>
              <a:rPr lang="pl-PL" sz="1800" b="1" kern="1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termin złożenia przez powiat ostatniego w 2024 r. zapotrzebowania </a:t>
            </a:r>
            <a:r>
              <a:rPr lang="pl-PL" sz="1800" kern="1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dodatkowe środki PFRON potrzebne na realizację programu przesunięto z dnia 4 grudnia - </a:t>
            </a:r>
            <a:r>
              <a:rPr lang="pl-PL" sz="1800" b="1" kern="1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dzień 13 grudnia 2024 r.</a:t>
            </a:r>
            <a:endParaRPr lang="pl-PL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40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8D77B8A5-02DC-C534-941C-AF99E56C90AC}"/>
              </a:ext>
            </a:extLst>
          </p:cNvPr>
          <p:cNvSpPr txBox="1"/>
          <p:nvPr/>
        </p:nvSpPr>
        <p:spPr>
          <a:xfrm>
            <a:off x="424068" y="1838740"/>
            <a:ext cx="10833212" cy="48474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Zaplanowano daleko idące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ułatwienia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w aplikowaniu, obsłudze i realizacji wniosków 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tak, aby wsparcie było jak najbardziej dostępne w każdym możliwym wymiarze</a:t>
            </a:r>
          </a:p>
          <a:p>
            <a:pPr marL="285750" indent="-28575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Założono, że wniosek o refundację kosztów energii elektrycznej zawierać będzie tylko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najpotrzebniejsze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dane </a:t>
            </a:r>
            <a:b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 załączniki</a:t>
            </a:r>
            <a:r>
              <a:rPr lang="pl-PL" sz="1800" b="1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– niewykorzystywane sekcje w SOW będą niewidoczne dla użytkowników</a:t>
            </a:r>
          </a:p>
          <a:p>
            <a:pPr marL="285750" indent="-28575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b="1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Wpisane raz do systemu SOW dane Wnioskodawca będzie wykorzystywał w kolejnych wnioskach (duplikowanie danych na kolejne okresy refundacji), co ułatwi aplikowanie</a:t>
            </a:r>
            <a:endParaRPr lang="pl-PL" sz="1800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Zaplanowano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odejście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od czasochłonnej oceny merytorycznej wniosków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a decyzją Rady Nadzorczej PFRON udzielenie wsparcia nie będzie wymagało zawarcia umowy i rozliczenia dodatku dokumentami finansowymi</a:t>
            </a:r>
          </a:p>
          <a:p>
            <a:pPr marL="285750" indent="-28575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Uznano, że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zaświadczenie</a:t>
            </a:r>
            <a:r>
              <a:rPr lang="pl-PL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potwierdzające korzystanie 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 respiratora lub koncentratora tlenu jest wystarczającym potwierdzeniem kwalifikowalności refundowanego kosztu energii</a:t>
            </a:r>
            <a:endParaRPr lang="pl-P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85750" indent="-28575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sz="1800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Jak często można składać wniosek </a:t>
            </a:r>
            <a:r>
              <a:rPr lang="pl-PL" sz="1800" b="1" kern="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- </a:t>
            </a:r>
            <a:r>
              <a:rPr lang="pl-PL" sz="1800" kern="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ożna złożyć wniosek o dodatek za każdy miniony miesiąc. Pierwszy miesiąc, za który można przyznać dodatek, to lipiec 2024 r. Przysługuje </a:t>
            </a:r>
            <a:r>
              <a:rPr lang="pl-PL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tylko jeden dodatek za każdy miesiąc </a:t>
            </a:r>
            <a:b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roku; można złożyć 4 wnioski w ciągu roku kalendarzowego (wniosek obejmuje minimum 3 miesiące)</a:t>
            </a:r>
          </a:p>
        </p:txBody>
      </p:sp>
    </p:spTree>
    <p:extLst>
      <p:ext uri="{BB962C8B-B14F-4D97-AF65-F5344CB8AC3E}">
        <p14:creationId xmlns:p14="http://schemas.microsoft.com/office/powerpoint/2010/main" val="13264052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E5A220E1-9115-FC3E-AB98-89C640EA0706}"/>
              </a:ext>
            </a:extLst>
          </p:cNvPr>
          <p:cNvSpPr txBox="1"/>
          <p:nvPr/>
        </p:nvSpPr>
        <p:spPr>
          <a:xfrm>
            <a:off x="424068" y="2132749"/>
            <a:ext cx="10627360" cy="4063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Bef>
                <a:spcPts val="2400"/>
              </a:spcBef>
              <a:buFont typeface="Wingdings" panose="05000000000000000000" pitchFamily="2" charset="2"/>
              <a:buChar char="ü"/>
            </a:pPr>
            <a:r>
              <a:rPr lang="pl-PL" sz="2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Kto jest Wnioskodawcą</a:t>
            </a:r>
            <a:r>
              <a:rPr lang="pl-PL" sz="2000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kto może złożyć wniosek?</a:t>
            </a:r>
          </a:p>
          <a:p>
            <a:pPr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Wniosek można złożyć podobnie, jak w pozostałych zadaniach programu „Aktywny samorząd”:</a:t>
            </a:r>
            <a:endParaRPr lang="pl-PL" sz="1600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we własnym imieniu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– gdy Wnioskodawca jest pełnoletni i ma zdolność do czynności prawnych</a:t>
            </a:r>
            <a:endParaRPr lang="pl-PL" sz="1600" u="none" strike="noStrike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imieniu i na rzecz niepełnoletniej osoby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 niepełnosprawnością – Wnioskodawcą jest rodzic lub opiekun prawny tej osoby</a:t>
            </a:r>
            <a:endParaRPr lang="pl-PL" sz="1600" u="none" strike="noStrike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imieniu i na rzecz pełnoletniej osoby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która nie posiada zdolności do czynności prawnych – Wnioskodawcą jest opiekun prawny tej osoby</a:t>
            </a:r>
            <a:endParaRPr lang="pl-PL" sz="1600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imieniu </a:t>
            </a: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 na rzecz </a:t>
            </a: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osoby udzielającej pełnomocnictwa</a:t>
            </a:r>
            <a:r>
              <a:rPr lang="pl-PL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 (notarialnego lub w zwykłej formie pisemnej – wzór takiego pełnomocnictwa znajdziesz pod adresem: </a:t>
            </a:r>
            <a:r>
              <a:rPr lang="pl-PL" u="sng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Pełnomocnictwa w SOW w zwykłej formie pisemnej - portal informacyjny SOW (pfron.org.pl)</a:t>
            </a:r>
            <a:endParaRPr lang="pl-P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589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8EE06AA5-54F2-A140-22E0-5DAA2A8128CC}"/>
              </a:ext>
            </a:extLst>
          </p:cNvPr>
          <p:cNvSpPr txBox="1"/>
          <p:nvPr/>
        </p:nvSpPr>
        <p:spPr>
          <a:xfrm>
            <a:off x="240022" y="1792780"/>
            <a:ext cx="11148906" cy="45766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ct val="115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Jaka jest wysokość pomocy/dodatku?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100 zł miesięcznie</a:t>
            </a:r>
            <a:endParaRPr lang="pl-PL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możemy zrefundować koszty poniesione od dnia 1 lipca 2024 r.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okres objęty refundacją kosztów opłaty za energię nie może być dłuższy niż 6 miesięcy (600 zł) i krótszy niż 3 miesiące (300 zł).</a:t>
            </a:r>
          </a:p>
          <a:p>
            <a:pPr marL="742950" lvl="1" indent="-28575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Przykładowo</a:t>
            </a:r>
            <a:r>
              <a:rPr lang="pl-PL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: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jeśli wniosek zostanie złożony w 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październiku 2024 r.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to może on obejmować dodatek za miesiące: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lipiec-wrzesień (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 miesiące – 300 zł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),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jeśli wniosek zostanie złożony w 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listopadzie 2024 r.,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to może on obejmować dodatek za miesiące: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lipiec-październik (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4 miesiące – 400 zł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),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jeśli wniosek zostanie złożony np. w 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marcu 2025 r.,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to może on obejmować dodatek za miesiące: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wrzesień-luty (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6 miesięcy – 600 zł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5537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01FDBFD6-BB8F-A752-8FEE-D12824E30D45}"/>
              </a:ext>
            </a:extLst>
          </p:cNvPr>
          <p:cNvSpPr txBox="1"/>
          <p:nvPr/>
        </p:nvSpPr>
        <p:spPr>
          <a:xfrm>
            <a:off x="480906" y="1638250"/>
            <a:ext cx="10735733" cy="5204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Bef>
                <a:spcPts val="2400"/>
              </a:spcBef>
              <a:buFont typeface="Wingdings" panose="05000000000000000000" pitchFamily="2" charset="2"/>
              <a:buChar char="ü"/>
            </a:pPr>
            <a:r>
              <a:rPr lang="pl-PL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Wniosek musi być podpisany przez Wnioskodawcę</a:t>
            </a:r>
            <a:r>
              <a:rPr lang="pl-PL" b="1" kern="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! 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 użyciem podpisu elektronicznego,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za pomocą profilu zaufanego/tymczasowego profilu zaufanego,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Odręcznie –  w wyjątkowych przypadkach. 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Złożenie wniosku w SOW jest korzystne dla Beneficjenta! Skraca czas rozpatrzenia i realizacji wniosku, wniosek nie jest trudny, dane osobowe do kolejnego wniosku wpiszą się automatycznie do kolejnego. </a:t>
            </a:r>
            <a:endParaRPr lang="pl-PL" u="none" strike="noStrike" dirty="0">
              <a:solidFill>
                <a:srgbClr val="002060"/>
              </a:solidFill>
              <a:effectLst/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indent="-342900">
              <a:lnSpc>
                <a:spcPct val="115000"/>
              </a:lnSpc>
              <a:spcBef>
                <a:spcPts val="2400"/>
              </a:spcBef>
              <a:buFont typeface="Wingdings" panose="05000000000000000000" pitchFamily="2" charset="2"/>
              <a:buChar char="ü"/>
            </a:pPr>
            <a:r>
              <a:rPr lang="pl-PL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Wnioskodawca nie musi: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być wskazany jako bezpośredni płatnik rachunku za energię elektryczną – wiemy,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że gospodarstwo domowe opiera się na wspólnocie praw i obowiązków jego członków 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gromadzić dla nas rachunków potwierdzających wnoszenie opłat za energię elektryczną – wiemy, że potwierdzenie korzystania z koncentratora tlenu lub respiratora oznacza, że takie koszty są rzeczywiste,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czekać na zawarcie umowy – dodatek zostanie przekazany na podstawie wniosku </a:t>
            </a:r>
          </a:p>
        </p:txBody>
      </p:sp>
    </p:spTree>
    <p:extLst>
      <p:ext uri="{BB962C8B-B14F-4D97-AF65-F5344CB8AC3E}">
        <p14:creationId xmlns:p14="http://schemas.microsoft.com/office/powerpoint/2010/main" val="768805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9AA8E912-0A29-2F2B-4553-1F0EDAD5A0DF}"/>
              </a:ext>
            </a:extLst>
          </p:cNvPr>
          <p:cNvSpPr txBox="1"/>
          <p:nvPr/>
        </p:nvSpPr>
        <p:spPr>
          <a:xfrm>
            <a:off x="424068" y="1762919"/>
            <a:ext cx="10749280" cy="5123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Bef>
                <a:spcPts val="24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l-PL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Bardzo ważne jest zaświadczenie potwierdzające korzystanie z respiratora lub koncentratora tlenu!  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to podstawa do wypłaty dodatku w ramach wniosku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Wnioskodawca przed złożeniem wniosku powinien sprawdzić, </a:t>
            </a:r>
            <a:r>
              <a:rPr lang="pl-PL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czy wypełnione zaświadczenie zawiera wszystkie dane i czy zostało poprawnie podpisane </a:t>
            </a:r>
          </a:p>
          <a:p>
            <a:pPr marL="74295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Zaświadczenie może być: </a:t>
            </a:r>
          </a:p>
          <a:p>
            <a:pPr marL="800100" lvl="1" indent="-342900" fontAlgn="base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podpisane (wraz z pieczątką imienną)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przez lekarza </a:t>
            </a:r>
            <a:r>
              <a:rPr lang="pl-PL" u="sng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lub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lekarza specjalistę </a:t>
            </a:r>
            <a:r>
              <a:rPr lang="pl-PL" u="sng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lub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fizjoterapeutę </a:t>
            </a:r>
            <a:r>
              <a:rPr lang="pl-PL" u="sng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lub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pielęgniarkę z zespołu realizującego świadczenie długoterminowej opieki domowej dla pacjentów wentylowanych mechanicznie </a:t>
            </a:r>
            <a:r>
              <a:rPr lang="pl-PL" u="sng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lub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pod opieką poradni/ośrodka/ zespołu domowego leczenia tlenem</a:t>
            </a:r>
          </a:p>
          <a:p>
            <a:pPr>
              <a:lnSpc>
                <a:spcPct val="115000"/>
              </a:lnSpc>
            </a:pPr>
            <a:r>
              <a:rPr lang="pl-PL" b="1" u="sng" dirty="0">
                <a:solidFill>
                  <a:srgbClr val="FF000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albo</a:t>
            </a:r>
          </a:p>
          <a:p>
            <a:pPr marL="800100" lvl="1" indent="-342900" fontAlgn="base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opieczętowane przez świadczeniodawcę (</a:t>
            </a: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placówkę medyczną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, która realizuje opiekę domową)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 podpisane przez osobę upoważnioną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przez tę placówkę</a:t>
            </a:r>
          </a:p>
          <a:p>
            <a:pPr marL="742950" lvl="1" indent="-285750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Wzór zaświadczenia został przygotowany we współpracy z NFZ; jest także dostępny w formie elektronicznej (do wypełniania w formacie pdf); jeśli zaświadczenie będzie wypełniane elektronicznie, to może być również podpisane elektronicznie</a:t>
            </a:r>
          </a:p>
        </p:txBody>
      </p:sp>
    </p:spTree>
    <p:extLst>
      <p:ext uri="{BB962C8B-B14F-4D97-AF65-F5344CB8AC3E}">
        <p14:creationId xmlns:p14="http://schemas.microsoft.com/office/powerpoint/2010/main" val="3909600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B21A1E2E-E1A5-B3D1-BBB4-07284DD55B12}"/>
              </a:ext>
            </a:extLst>
          </p:cNvPr>
          <p:cNvSpPr txBox="1"/>
          <p:nvPr/>
        </p:nvSpPr>
        <p:spPr>
          <a:xfrm>
            <a:off x="298028" y="1689651"/>
            <a:ext cx="11182772" cy="4942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spcBef>
                <a:spcPts val="2400"/>
              </a:spcBef>
              <a:buFont typeface="Wingdings" panose="05000000000000000000" pitchFamily="2" charset="2"/>
              <a:buChar char="ü"/>
            </a:pPr>
            <a:r>
              <a:rPr lang="pl-PL" sz="2000" b="1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anose="02020603050405020304" pitchFamily="18" charset="0"/>
              </a:rPr>
              <a:t>Wnioskodawca nie może zapomnieć we wniosku:</a:t>
            </a: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wpisać prawidłowy numer PESEL - przed wypłatą środków każdorazowo go sprawdzamy; jeśli będzie nieprawidłowy pieniądze (dodatek) nie będzie przekazany</a:t>
            </a:r>
            <a:endParaRPr lang="pl-PL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wpisać nazwę i numer swojego rachunku bankowego, na który mamy przekazać dodatek</a:t>
            </a:r>
            <a:endParaRPr lang="pl-PL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złożyć wszystkie wymagane oświadczenia </a:t>
            </a:r>
            <a:r>
              <a:rPr lang="pl-PL" b="1" u="none" strike="noStrike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poprzez kliknięcie odpowiedniego pola w systemie SOW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, tj.:</a:t>
            </a:r>
            <a:endParaRPr lang="pl-PL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fontAlgn="base">
              <a:lnSpc>
                <a:spcPct val="115000"/>
              </a:lnSpc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o uzyskaniu 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pozytywnej kwalifikacji do leczenia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z wykorzystaniem koncentratora tlenu lub respiratora, która to kwalifikacja odbywa się w szpitalu lub w ośrodku domowego leczenia tlenem</a:t>
            </a:r>
            <a:endParaRPr lang="pl-PL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Wingdings" panose="05000000000000000000" pitchFamily="2" charset="2"/>
            </a:endParaRPr>
          </a:p>
          <a:p>
            <a:pPr marL="800100" lvl="1" indent="-342900" fontAlgn="base">
              <a:lnSpc>
                <a:spcPct val="115000"/>
              </a:lnSpc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użytkowaniu urządzenia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w okresie, za który ubiega się o dodatek</a:t>
            </a:r>
            <a:endParaRPr lang="pl-PL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Wingdings" panose="05000000000000000000" pitchFamily="2" charset="2"/>
            </a:endParaRPr>
          </a:p>
          <a:p>
            <a:pPr marL="800100" lvl="1" indent="-342900" fontAlgn="base">
              <a:lnSpc>
                <a:spcPct val="115000"/>
              </a:lnSpc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pl-PL" b="1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zgodności ze stanem faktycznym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informacji i danych zawartych w złożonych oświadczeniach i zaświadczeniach, bądź innych dokumentach stanowiących podstawę przyznania dodatku</a:t>
            </a:r>
          </a:p>
          <a:p>
            <a:pPr marL="800100" lvl="1" indent="-342900" fontAlgn="base">
              <a:lnSpc>
                <a:spcPct val="115000"/>
              </a:lnSpc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pl-PL" sz="1800" b="1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wyrażeniu zgody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na weryfikację zgodności ze stanem faktycznym złożonych oświadczeń </a:t>
            </a:r>
            <a:r>
              <a:rPr lang="pl-PL" sz="1800" u="sng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lub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 na oględziny urządzenia w miejscu zamieszkania </a:t>
            </a:r>
            <a:r>
              <a:rPr lang="pl-PL" sz="1800" u="sng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lub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 z wykorzystaniem i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nstrumentów kontroli pozwalających na </a:t>
            </a:r>
            <a:r>
              <a:rPr lang="pl-PL" sz="1800" u="none" strike="noStrike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uzyskiwanie informacji na odległość (w kontaktach telefonicznych lub on-line)</a:t>
            </a:r>
            <a:endParaRPr lang="pl-PL" sz="1600" u="none" strike="noStrike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72370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CB19FB12-B576-6B9F-08F5-039AD3CAEE92}"/>
              </a:ext>
            </a:extLst>
          </p:cNvPr>
          <p:cNvSpPr txBox="1"/>
          <p:nvPr/>
        </p:nvSpPr>
        <p:spPr>
          <a:xfrm>
            <a:off x="424068" y="1852271"/>
            <a:ext cx="10921265" cy="4368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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przyjęciu do wiadomości i stosowania, że złożenie we wniosku oświadczenia lub zaświadczenia niezgodnego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ze stanem faktycznym </a:t>
            </a: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eliminuje wniosek z dalszego rozpatrywania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a ujawnienie w toku kontroli niezgodności </a:t>
            </a:r>
            <a:b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ze stanem faktycznym danych zawartych w dokumentach, stanowiących podstawę przyznania dodatku </a:t>
            </a: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skutkuje koniecznością zwrotu wypłaconego dodatku i naliczonych odsetek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wysokości określonej jak dla zaległości podatkowych – w terminie wskazanym w pisemnej informacji o konieczności zwrotu zakwestionowanej kwoty (wezwanie do zapłaty) </a:t>
            </a:r>
          </a:p>
          <a:p>
            <a:pPr marL="342900" lvl="0" indent="-342900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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przyjęciu do wiadomości i stosowania, że w przypadku konieczności zwrotu wypłaconego dodatku, odsetek nie nalicza się jedynie w przypadku, gdy wystąpienie okoliczności powodujących obowiązek zwrotu środków było niezależne od Wnioskodawcy</a:t>
            </a:r>
          </a:p>
          <a:p>
            <a:pPr marL="342900" lvl="0" indent="-342900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"/>
            </a:pP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o </a:t>
            </a:r>
            <a:r>
              <a:rPr lang="pl-PL" b="1" u="none" strike="noStrike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zobowiązaniu się do zwrotu wypłaconego dodatku i naliczonych odsetek </a:t>
            </a: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wysokości określonej jak dla zaległości podatkowych w terminie wskazanym w wezwaniu do zapłaty, w przypadku stwierdzenia przez realizatora programu lub PFRON w toku kontroli niezgodności ze stanem faktycznym danych zawartych </a:t>
            </a:r>
            <a:b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u="none" strike="noStrike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 dokumentach, stanowiących podstawę przyznania dodatku</a:t>
            </a:r>
          </a:p>
        </p:txBody>
      </p:sp>
    </p:spTree>
    <p:extLst>
      <p:ext uri="{BB962C8B-B14F-4D97-AF65-F5344CB8AC3E}">
        <p14:creationId xmlns:p14="http://schemas.microsoft.com/office/powerpoint/2010/main" val="2736045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pole tekstowe 12">
            <a:extLst>
              <a:ext uri="{FF2B5EF4-FFF2-40B4-BE49-F238E27FC236}">
                <a16:creationId xmlns:a16="http://schemas.microsoft.com/office/drawing/2014/main" id="{85264A3B-759F-FBC4-DA3A-D3C40EE64AD5}"/>
              </a:ext>
            </a:extLst>
          </p:cNvPr>
          <p:cNvSpPr txBox="1"/>
          <p:nvPr/>
        </p:nvSpPr>
        <p:spPr>
          <a:xfrm>
            <a:off x="494453" y="1898438"/>
            <a:ext cx="10674774" cy="4785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b="1" dirty="0">
                <a:solidFill>
                  <a:srgbClr val="FF0000"/>
                </a:solidFill>
                <a:effectLst/>
                <a:latin typeface="+mj-lt"/>
                <a:ea typeface="Calibri" panose="020F0502020204030204" pitchFamily="34" charset="0"/>
              </a:rPr>
              <a:t>z opinii prawnej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Podstawę zwrotu środków PFRON w drodze decyzji administracyjnej stanowi art. 49 e ustawy o rehabilitacji</a:t>
            </a:r>
            <a:r>
              <a:rPr lang="pl-PL" sz="1800" dirty="0">
                <a:solidFill>
                  <a:srgbClr val="002060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br>
              <a:rPr lang="pl-PL" sz="1800" dirty="0">
                <a:solidFill>
                  <a:srgbClr val="002060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highlight>
                  <a:srgbClr val="FFFFFF"/>
                </a:highlight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 którego wynika m.in., że „ ś</a:t>
            </a: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rodki Funduszu podlegają zwrotowi w kwocie wykorzystanej niezgodnie z przeznaczeniem, pobranej w nadmiernej wysokości lub ustalonej w wyniku kontroli w zakresie stwierdzonych nieprawidłowości, określonej w drodze decyzji nakazującej zwrot wypłaconych środków wraz z odsetkami naliczonymi od tej kwoty, od dnia jej otrzymania, w wysokości określonej jak dla zaległości podatkowych”.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Przepis ten określając przesłanki zwrotu środków Funduszu nie wskazuje na konieczność zawarcia umowy, </a:t>
            </a:r>
            <a:b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na podstawie której nastąpiło przekazanie środków Funduszu, które mają być przedmiotem zwrotu do PFRON.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Warunkiem zastosowania tego przepisu nie jest zatem zawarcie takiej umowy, stąd przepis ten stanowi samodzielną podstawę dochodzenia zwrotu środków PFRON.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Warunkiem zastosowania tego przepisu nie jest także złożenie przez Wnioskodawcę oświadczenia o zapoznaniu się z jego treścią, czy też wskazywanie tego przepisu na etapie wnioskowania o dodatek. Jest to bowiem przepis powszechnie obowiązujący, którego adresaci jakimi są korzystający ze środków PFRON, nie mogą podnosić, że zachowali się w sposób uzasadniający zwrot środków PFRON tylko dlatego, że nie wiedzieli o  istnieniu ww. regulacji.</a:t>
            </a:r>
            <a:endParaRPr lang="pl-PL" sz="1800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094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pole tekstowe 2">
            <a:extLst>
              <a:ext uri="{FF2B5EF4-FFF2-40B4-BE49-F238E27FC236}">
                <a16:creationId xmlns:a16="http://schemas.microsoft.com/office/drawing/2014/main" id="{135B7CBD-7633-C01E-19BD-70021142EE71}"/>
              </a:ext>
            </a:extLst>
          </p:cNvPr>
          <p:cNvSpPr txBox="1"/>
          <p:nvPr/>
        </p:nvSpPr>
        <p:spPr>
          <a:xfrm>
            <a:off x="424068" y="1967358"/>
            <a:ext cx="11087947" cy="4785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l-PL" sz="1800" b="1" dirty="0">
                <a:solidFill>
                  <a:srgbClr val="FF0000"/>
                </a:solidFill>
                <a:effectLst/>
                <a:latin typeface="+mj-lt"/>
                <a:ea typeface="Calibri" panose="020F0502020204030204" pitchFamily="34" charset="0"/>
              </a:rPr>
              <a:t>z opinii prawnej cd.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Warunkiem zastosowania tego przepisu jest natomiast zaistnienie jednej z trzech sytuacji skutkujących zwrotem środków Funduszu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Analiza art. 49e ust.1 ustawy o rehabilitacji prowadzi do wniosku, że rozpatrywany przypadek, w którym doszłoby do wypłaty dodatku w oparciu o nieprawdziwe oświadczenia lub zaświadczenia, czy inne dokumenty, należałoby rozpatrywać na tle ostatniej z sytuacji określonej w tym przepisie, a mianowicie w kontekście zwrotu środków Funduszu „</a:t>
            </a:r>
            <a:r>
              <a:rPr lang="pl-PL" sz="1800" b="1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w kwocie ustalonej w wyniku kontroli w zakresie stwierdzonych nieprawidłowości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”.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Prawo do przeprowadzenia kontroli m.in. w zakresie prawidłowości, rzetelności i zgodności ze stanem faktycznym danych zawartych w dokumentach, stanowiących podstawę przyznania dofinansowania, znalazło wyraz w rozdziale VII ustęp 1  „Zasad dotyczących wyboru, dofinansowania i rozliczania wniosków o dofinansowanie w ramach modułu I </a:t>
            </a:r>
            <a:r>
              <a:rPr lang="pl-PL" sz="1800" dirty="0" err="1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 II Aktywny samorząd”.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W tej sytuacji ustalona w wyniku działań kontrolnych nieprawidłowość w postaci wypłaty dodatku w oparciu </a:t>
            </a:r>
            <a:b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o niezgodne ze stanem faktycznym dokumenty, ze względu na swój zakres rzutujący na całość udzielonego dofinansowania uzasadniałby zwrot środków odpowiednio do ostatniej z sytuacji określonej w art. 49e ust.1 ustawy </a:t>
            </a:r>
            <a:b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</a:br>
            <a:r>
              <a:rPr lang="pl-PL" sz="18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</a:rPr>
              <a:t>o rehabilitacji. </a:t>
            </a:r>
            <a:endParaRPr lang="pl-PL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904764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28A03-7C5B-0D9D-ABA0-0AE4DB2D0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0D32A6CF-3B14-DA38-D3CB-2BC8B68C9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944" y="1126434"/>
            <a:ext cx="8815988" cy="1126435"/>
          </a:xfrm>
        </p:spPr>
        <p:txBody>
          <a:bodyPr>
            <a:normAutofit fontScale="90000"/>
          </a:bodyPr>
          <a:lstStyle/>
          <a:p>
            <a: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Program „Aktywny samorząd” </a:t>
            </a:r>
            <a:br>
              <a:rPr lang="pl-PL" altLang="pl-PL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</a:br>
            <a:r>
              <a:rPr lang="pl-PL" altLang="pl-PL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Zmiana dokumentu pn. Kierunki działań (…) w 2024 roku – Obszar E</a:t>
            </a:r>
            <a:br>
              <a:rPr lang="pl-PL" sz="2200" dirty="0">
                <a:solidFill>
                  <a:srgbClr val="FF0000"/>
                </a:solidFill>
              </a:rPr>
            </a:br>
            <a:r>
              <a:rPr lang="pl-PL" dirty="0"/>
              <a:t> </a:t>
            </a:r>
            <a:br>
              <a:rPr lang="pl-PL" dirty="0"/>
            </a:br>
            <a:endParaRPr lang="pl-PL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pole tekstowe 5">
            <a:extLst>
              <a:ext uri="{FF2B5EF4-FFF2-40B4-BE49-F238E27FC236}">
                <a16:creationId xmlns:a16="http://schemas.microsoft.com/office/drawing/2014/main" id="{FD3B861E-BA8C-79AD-A4EC-60EB89D43B70}"/>
              </a:ext>
            </a:extLst>
          </p:cNvPr>
          <p:cNvSpPr txBox="1"/>
          <p:nvPr/>
        </p:nvSpPr>
        <p:spPr>
          <a:xfrm>
            <a:off x="424068" y="1986138"/>
            <a:ext cx="10295467" cy="3962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pl-PL" sz="1800" b="1" dirty="0">
                <a:solidFill>
                  <a:srgbClr val="FF0000"/>
                </a:solidFill>
                <a:effectLst/>
                <a:latin typeface="+mj-lt"/>
                <a:ea typeface="Calibri" panose="020F0502020204030204" pitchFamily="34" charset="0"/>
              </a:rPr>
              <a:t>z opinii prawnej cd.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80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Wykorzystanie przedmiotowego dodatku nie jest możliwe do weryfikacji, gdyż zgodnie z zasadami programowymi ten rodzaj wsparcia nie podlega rozliczeniu. 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800" b="1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Reasumując, przyjąć należy, że brak umowy dofinansowania w Obszarze E programu „Aktywny samorząd” nie stanowi przeszkody do dochodzenia zwrotu środków PFRON na podstawie art. 49 e ustawy o rehabilitacji (…).</a:t>
            </a:r>
          </a:p>
          <a:p>
            <a:pPr algn="just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1800" kern="0" dirty="0">
                <a:solidFill>
                  <a:srgbClr val="002060"/>
                </a:solidFill>
                <a:effectLst/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Zdaniem opiniującego oświadczenia Wnioskodawcy zawarte we wniosku o przyznanie dodatku, w brzmieniu zaproponowanym w projekcie wystąpienia DPR zostały sformułowane w sposób właściwy z punktu widzenia zarówno interesu PFRON, jak i Wnioskodawcy. Zaproponowane oświadczenia, jak było wyżej powiedziane, nie kreują prawa PFRON do dochodzenia zwrotu nienależnie przyznanego dodatku, gdyż prawo to wynika z przepisu powszechnie obowiązującego, jakim jest art. 49 e ustawy o rehabilitacji, ale prawo to potwierdzają, co jest pożądane z punktu widzenia ochrony środków publicznych. </a:t>
            </a:r>
            <a:endParaRPr lang="pl-PL" sz="1800" dirty="0">
              <a:solidFill>
                <a:srgbClr val="002060"/>
              </a:solidFill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945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46584" y="1632119"/>
            <a:ext cx="11579247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pl-PL" sz="2400" dirty="0">
              <a:solidFill>
                <a:srgbClr val="002060"/>
              </a:solidFill>
              <a:latin typeface="+mj-lt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endParaRPr lang="pl-PL" sz="2400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96375AC6-ECFE-4D21-ABB8-4352FC617643}"/>
              </a:ext>
            </a:extLst>
          </p:cNvPr>
          <p:cNvSpPr/>
          <p:nvPr/>
        </p:nvSpPr>
        <p:spPr>
          <a:xfrm>
            <a:off x="3459480" y="1885400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algn="ctr"/>
            <a:endParaRPr lang="pl-PL" sz="2400" b="1" dirty="0">
              <a:solidFill>
                <a:srgbClr val="002060"/>
              </a:solidFill>
              <a:latin typeface="+mj-lt"/>
            </a:endParaRPr>
          </a:p>
          <a:p>
            <a:pPr lvl="1" algn="ctr"/>
            <a:endParaRPr lang="pl-PL" sz="2400" b="1" dirty="0">
              <a:solidFill>
                <a:srgbClr val="002060"/>
              </a:solidFill>
              <a:latin typeface="+mj-lt"/>
            </a:endParaRPr>
          </a:p>
          <a:p>
            <a:pPr lvl="1" algn="ctr"/>
            <a:r>
              <a:rPr lang="pl-PL" sz="3200" b="1" dirty="0">
                <a:solidFill>
                  <a:srgbClr val="002060"/>
                </a:solidFill>
                <a:latin typeface="+mj-lt"/>
              </a:rPr>
              <a:t>Dziękuję za uwagę</a:t>
            </a:r>
          </a:p>
          <a:p>
            <a:pPr lvl="1" algn="ctr"/>
            <a:endParaRPr lang="pl-PL" sz="2400" b="1" dirty="0">
              <a:solidFill>
                <a:srgbClr val="002060"/>
              </a:solidFill>
              <a:latin typeface="+mj-lt"/>
            </a:endParaRPr>
          </a:p>
          <a:p>
            <a:pPr lvl="1" algn="ctr"/>
            <a:endParaRPr lang="pl-PL" sz="2400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72376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iestandardowy 1">
      <a:dk1>
        <a:srgbClr val="53565A"/>
      </a:dk1>
      <a:lt1>
        <a:sysClr val="window" lastClr="FFFFFF"/>
      </a:lt1>
      <a:dk2>
        <a:srgbClr val="53565A"/>
      </a:dk2>
      <a:lt2>
        <a:srgbClr val="E7E6E6"/>
      </a:lt2>
      <a:accent1>
        <a:srgbClr val="48A23F"/>
      </a:accent1>
      <a:accent2>
        <a:srgbClr val="CB333B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17396</TotalTime>
  <Words>2790</Words>
  <Application>Microsoft Office PowerPoint</Application>
  <PresentationFormat>Panoramiczny</PresentationFormat>
  <Paragraphs>110</Paragraphs>
  <Slides>17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Courier New</vt:lpstr>
      <vt:lpstr>Symbol</vt:lpstr>
      <vt:lpstr>Wingdings</vt:lpstr>
      <vt:lpstr>Office Theme</vt:lpstr>
      <vt:lpstr>   </vt:lpstr>
      <vt:lpstr>Prezentacja programu PowerPoint</vt:lpstr>
      <vt:lpstr>Prezentacja programu PowerPoint</vt:lpstr>
      <vt:lpstr>Prezentacja programu PowerPoint</vt:lpstr>
      <vt:lpstr>Prezentacja programu PowerPoint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Program „Aktywny samorząd”  Zmiana dokumentu pn. Kierunki działań (…) w 2024 roku – Obszar E   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Pilotażowy program „Aktywny samorząd”  „Kierunki działań (…)” w 2021 roku</dc:title>
  <dc:creator>Poręba Małgorzata</dc:creator>
  <cp:lastModifiedBy>Poręba Małgorzata</cp:lastModifiedBy>
  <cp:revision>259</cp:revision>
  <dcterms:created xsi:type="dcterms:W3CDTF">2021-02-02T09:58:06Z</dcterms:created>
  <dcterms:modified xsi:type="dcterms:W3CDTF">2024-10-11T16:19:36Z</dcterms:modified>
</cp:coreProperties>
</file>